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hart11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style14.xml" ContentType="application/vnd.ms-office.chartstyle+xml"/>
  <Override PartName="/ppt/charts/colors14.xml" ContentType="application/vnd.ms-office.chartcolorstyle+xml"/>
  <Override PartName="/ppt/authors.xml" ContentType="application/vnd.ms-powerpoint.authors+xml"/>
  <Override PartName="/ppt/charts/style6.xml" ContentType="application/vnd.ms-office.chartstyle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charts/chart6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8.xml" ContentType="application/vnd.openxmlformats-officedocument.drawingml.chart+xml"/>
  <Override PartName="/ppt/charts/style10.xml" ContentType="application/vnd.ms-office.chartstyle+xml"/>
  <Override PartName="/ppt/charts/colors5.xml" ContentType="application/vnd.ms-office.chartcolorstyle+xml"/>
  <Override PartName="/ppt/charts/colors10.xml" ContentType="application/vnd.ms-office.chartcolorstyle+xml"/>
  <Override PartName="/ppt/charts/chart9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0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Ex2.xml" ContentType="application/vnd.ms-office.chartex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charts/colors6.xml" ContentType="application/vnd.ms-office.chartcolorstyle+xml"/>
  <Override PartName="/ppt/charts/chart12.xml" ContentType="application/vnd.openxmlformats-officedocument.drawingml.char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59" r:id="rId6"/>
    <p:sldId id="261" r:id="rId7"/>
    <p:sldId id="258" r:id="rId8"/>
    <p:sldId id="257" r:id="rId9"/>
    <p:sldId id="272" r:id="rId10"/>
    <p:sldId id="266" r:id="rId11"/>
    <p:sldId id="267" r:id="rId12"/>
    <p:sldId id="269" r:id="rId13"/>
    <p:sldId id="268" r:id="rId14"/>
    <p:sldId id="271" r:id="rId15"/>
    <p:sldId id="264" r:id="rId16"/>
    <p:sldId id="280" r:id="rId17"/>
    <p:sldId id="281" r:id="rId18"/>
    <p:sldId id="284" r:id="rId19"/>
    <p:sldId id="285" r:id="rId20"/>
    <p:sldId id="276" r:id="rId21"/>
    <p:sldId id="277" r:id="rId22"/>
    <p:sldId id="270" r:id="rId23"/>
    <p:sldId id="278" r:id="rId24"/>
    <p:sldId id="263" r:id="rId25"/>
    <p:sldId id="262" r:id="rId26"/>
    <p:sldId id="282" r:id="rId27"/>
    <p:sldId id="283" r:id="rId28"/>
  </p:sldIdLst>
  <p:sldSz cx="12192000" cy="6858000"/>
  <p:notesSz cx="6858000" cy="9144000"/>
  <p:embeddedFontLst>
    <p:embeddedFont>
      <p:font typeface="Acumin Pro" panose="020B0504020202020204" pitchFamily="34" charset="0"/>
      <p:regular r:id="rId30"/>
      <p:bold r:id="rId31"/>
      <p:italic r:id="rId32"/>
      <p:boldItalic r:id="rId33"/>
    </p:embeddedFont>
    <p:embeddedFont>
      <p:font typeface="Acumin Pro Condensed Semibold" panose="020B0706020202020204" pitchFamily="34" charset="0"/>
      <p:regular r:id="rId34"/>
      <p:bold r:id="rId35"/>
      <p:italic r:id="rId36"/>
      <p:boldItalic r:id="rId37"/>
    </p:embeddedFont>
    <p:embeddedFont>
      <p:font typeface="Acumin Pro Medium" panose="020B0604020202020204" pitchFamily="34" charset="0"/>
      <p:regular r:id="rId38"/>
      <p:italic r:id="rId39"/>
    </p:embeddedFont>
    <p:embeddedFont>
      <p:font typeface="Acumin Pro Semibold" panose="020B0704020202020204" pitchFamily="34" charset="0"/>
      <p:regular r:id="rId40"/>
      <p:bold r:id="rId41"/>
      <p:italic r:id="rId42"/>
      <p:boldItalic r:id="rId43"/>
    </p:embeddedFont>
    <p:embeddedFont>
      <p:font typeface="Franklin Gothic Book" panose="020B0503020102020204" pitchFamily="34" charset="0"/>
      <p:regular r:id="rId44"/>
      <p:italic r:id="rId45"/>
    </p:embeddedFont>
    <p:embeddedFont>
      <p:font typeface="Franklin Gothic Medium" panose="020B0603020102020204" pitchFamily="34" charset="0"/>
      <p:regular r:id="rId46"/>
      <p:italic r:id="rId47"/>
    </p:embeddedFont>
    <p:embeddedFont>
      <p:font typeface="Franklin Gothic Medium Cond" panose="020B0606030402020204" pitchFamily="34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9E0"/>
    <a:srgbClr val="EBD99F"/>
    <a:srgbClr val="E7FDE1"/>
    <a:srgbClr val="4270C0"/>
    <a:srgbClr val="CFB991"/>
    <a:srgbClr val="DDB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78"/>
    <p:restoredTop sz="94714"/>
  </p:normalViewPr>
  <p:slideViewPr>
    <p:cSldViewPr snapToGrid="0">
      <p:cViewPr varScale="1">
        <p:scale>
          <a:sx n="150" d="100"/>
          <a:sy n="150" d="100"/>
        </p:scale>
        <p:origin x="192" y="132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6.xml"/><Relationship Id="rId41" Type="http://schemas.openxmlformats.org/officeDocument/2006/relationships/font" Target="fonts/font12.fntdata"/><Relationship Id="rId54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4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Copy%20of%20Core%20metrics%20ongoing%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FY25\Bindley%20Institutional%20Impact%20to%20FY25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Copy%20of%20Core%20metrics%20ongoing%20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PowerBI%20data\Student%20degree%20data%20for%20Bindley%20Metrics%20to%20Spring%202026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Copy%20of%20Core%20metrics%20ongoing%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Copy%20of%20Core%20metrics%20ongoing%20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Copy%20of%20Core%20metrics%20ongoing%20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Copy%20of%20Core%20metrics%20ongoing%20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Copy%20of%20Core%20metrics%20ongoing%20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nikolai\AppData\Roaming\Microsoft\Excel\BBC%20ilab%20data%20FY18-FY24%20all%20(billing%20date)%20(version%201).xlsb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FY25\Bindley%20Institutional%20Impact%20to%20FY25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ergy.ecn.purdue.edu\nnikolai\Personal\Bindley\Metrics\FY25\Bindley%20Institutional%20Impact%20to%20FY2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\\synergy.ecn.purdue.edu\nnikolai\Personal\Bindley\Metrics\Copy%20of%20Core%20metrics%20ongoing%20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file:///\\synergy.ecn.purdue.edu\nnikolai\Personal\Bindley\Metrics\Copy%20of%20Core%20metrics%20ongoing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New Users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MPF!$D$15:$K$15</c:f>
              <c:strCache>
                <c:ptCount val="8"/>
                <c:pt idx="0">
                  <c:v> FY19 </c:v>
                </c:pt>
                <c:pt idx="1">
                  <c:v> FY20 </c:v>
                </c:pt>
                <c:pt idx="2">
                  <c:v> FY21 </c:v>
                </c:pt>
                <c:pt idx="3">
                  <c:v> FY22 </c:v>
                </c:pt>
                <c:pt idx="4">
                  <c:v> FY23 </c:v>
                </c:pt>
                <c:pt idx="5">
                  <c:v> FY24 </c:v>
                </c:pt>
                <c:pt idx="6">
                  <c:v> FY25 </c:v>
                </c:pt>
                <c:pt idx="7">
                  <c:v> FY26 </c:v>
                </c:pt>
              </c:strCache>
            </c:strRef>
          </c:cat>
          <c:val>
            <c:numRef>
              <c:f>MPF!$D$20:$K$20</c:f>
              <c:numCache>
                <c:formatCode>_(* #,##0_);_(* \(#,##0\);_(* "-"??_);_(@_)</c:formatCode>
                <c:ptCount val="8"/>
                <c:pt idx="0">
                  <c:v>53</c:v>
                </c:pt>
                <c:pt idx="1">
                  <c:v>54</c:v>
                </c:pt>
                <c:pt idx="2">
                  <c:v>128</c:v>
                </c:pt>
                <c:pt idx="3">
                  <c:v>125</c:v>
                </c:pt>
                <c:pt idx="4">
                  <c:v>93</c:v>
                </c:pt>
                <c:pt idx="5">
                  <c:v>91</c:v>
                </c:pt>
                <c:pt idx="6" formatCode="General">
                  <c:v>74</c:v>
                </c:pt>
                <c:pt idx="7" formatCode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E9-4125-9478-B33EADD983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3034207"/>
        <c:axId val="1592963951"/>
      </c:barChart>
      <c:catAx>
        <c:axId val="1473034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2963951"/>
        <c:crosses val="autoZero"/>
        <c:auto val="1"/>
        <c:lblAlgn val="ctr"/>
        <c:lblOffset val="100"/>
        <c:noMultiLvlLbl val="0"/>
      </c:catAx>
      <c:valAx>
        <c:axId val="1592963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3034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NSF and USDA Expenditure</a:t>
            </a:r>
            <a:r>
              <a:rPr lang="en-US" baseline="0"/>
              <a:t> </a:t>
            </a:r>
          </a:p>
          <a:p>
            <a:pPr>
              <a:defRPr/>
            </a:pPr>
            <a:r>
              <a:rPr lang="en-US" baseline="0"/>
              <a:t>grants used in cores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NSF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Graphics!$D$6:$I$6</c:f>
              <c:numCache>
                <c:formatCode>_(* #,##0_);_(* \(#,##0\);_(* "-"??_);_(@_)</c:formatCode>
                <c:ptCount val="6"/>
                <c:pt idx="0">
                  <c:v>4998389.7500000075</c:v>
                </c:pt>
                <c:pt idx="1">
                  <c:v>4705324.1200000038</c:v>
                </c:pt>
                <c:pt idx="2">
                  <c:v>6334279.8900000071</c:v>
                </c:pt>
                <c:pt idx="3">
                  <c:v>8291729.8299999973</c:v>
                </c:pt>
                <c:pt idx="4">
                  <c:v>10602705.550000003</c:v>
                </c:pt>
                <c:pt idx="5">
                  <c:v>7885316.5099999998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BD-466D-B824-96F9A75098F7}"/>
            </c:ext>
          </c:extLst>
        </c:ser>
        <c:ser>
          <c:idx val="1"/>
          <c:order val="1"/>
          <c:tx>
            <c:v>USDA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Graphics!$D$10:$I$10</c:f>
              <c:numCache>
                <c:formatCode>_(* #,##0_);_(* \(#,##0\);_(* "-"??_);_(@_)</c:formatCode>
                <c:ptCount val="6"/>
                <c:pt idx="0">
                  <c:v>4123118.8600000059</c:v>
                </c:pt>
                <c:pt idx="1">
                  <c:v>3888452.4400000046</c:v>
                </c:pt>
                <c:pt idx="2">
                  <c:v>2413591.0900000031</c:v>
                </c:pt>
                <c:pt idx="3">
                  <c:v>4104575.8900000015</c:v>
                </c:pt>
                <c:pt idx="4">
                  <c:v>8297068.5700000012</c:v>
                </c:pt>
                <c:pt idx="5">
                  <c:v>7069885.0399999972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6BD-466D-B824-96F9A75098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89883760"/>
        <c:axId val="782765424"/>
      </c:lineChart>
      <c:catAx>
        <c:axId val="98988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2765424"/>
        <c:crosses val="autoZero"/>
        <c:auto val="1"/>
        <c:lblAlgn val="ctr"/>
        <c:lblOffset val="100"/>
        <c:noMultiLvlLbl val="0"/>
      </c:catAx>
      <c:valAx>
        <c:axId val="782765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883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Students trained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Trainees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CB179D4-6771-4F07-97E3-22D9BDF451D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8FEF-4541-A3D7-D9C0EBB0BDE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294FB6A-1EEC-4437-A056-99809998AD1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8FEF-4541-A3D7-D9C0EBB0BDE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86E29B9-E1A0-4EDC-9AF7-A4E75355615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FEF-4541-A3D7-D9C0EBB0BDE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EB4F01E-64B0-4460-9A1F-71303B8B107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FEF-4541-A3D7-D9C0EBB0BDE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7B3E5EC-E815-470A-9CB0-9D3CE7AF0B3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FEF-4541-A3D7-D9C0EBB0BDE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3A6D5FE-A71B-4B0E-8FBC-350ADFB1FCE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8FEF-4541-A3D7-D9C0EBB0BDE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8E92B02-6609-45EA-A3BE-5BAE7725DC8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8FEF-4541-A3D7-D9C0EBB0BDE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48FD92F2-3591-43F6-A142-3337BC86CC9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8FEF-4541-A3D7-D9C0EBB0BD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Bindley'!$C$18:$K$18</c:f>
              <c:strCache>
                <c:ptCount val="8"/>
                <c:pt idx="0">
                  <c:v> FY18 </c:v>
                </c:pt>
                <c:pt idx="1">
                  <c:v> FY19 </c:v>
                </c:pt>
                <c:pt idx="2">
                  <c:v> FY20 </c:v>
                </c:pt>
                <c:pt idx="3">
                  <c:v> FY21 </c:v>
                </c:pt>
                <c:pt idx="4">
                  <c:v> FY22 </c:v>
                </c:pt>
                <c:pt idx="5">
                  <c:v> FY23 </c:v>
                </c:pt>
                <c:pt idx="6">
                  <c:v> FY24 </c:v>
                </c:pt>
                <c:pt idx="7">
                  <c:v> FY25 </c:v>
                </c:pt>
              </c:strCache>
            </c:strRef>
          </c:cat>
          <c:val>
            <c:numRef>
              <c:f>'All Bindley'!$C$43:$J$43</c:f>
              <c:numCache>
                <c:formatCode>General</c:formatCode>
                <c:ptCount val="8"/>
                <c:pt idx="0">
                  <c:v>288</c:v>
                </c:pt>
                <c:pt idx="1">
                  <c:v>291</c:v>
                </c:pt>
                <c:pt idx="2">
                  <c:v>283</c:v>
                </c:pt>
                <c:pt idx="3">
                  <c:v>363</c:v>
                </c:pt>
                <c:pt idx="4">
                  <c:v>385</c:v>
                </c:pt>
                <c:pt idx="5">
                  <c:v>349</c:v>
                </c:pt>
                <c:pt idx="6">
                  <c:v>426</c:v>
                </c:pt>
                <c:pt idx="7" formatCode="_(* #,##0_);_(* \(#,##0\);_(* &quot;-&quot;??_);_(@_)">
                  <c:v>306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'All Bindley'!$C$45:$J$45</c15:f>
                <c15:dlblRangeCache>
                  <c:ptCount val="8"/>
                  <c:pt idx="0">
                    <c:v>35%</c:v>
                  </c:pt>
                  <c:pt idx="1">
                    <c:v>32%</c:v>
                  </c:pt>
                  <c:pt idx="2">
                    <c:v>35%</c:v>
                  </c:pt>
                  <c:pt idx="3">
                    <c:v>60%</c:v>
                  </c:pt>
                  <c:pt idx="4">
                    <c:v>58%</c:v>
                  </c:pt>
                  <c:pt idx="5">
                    <c:v>56%</c:v>
                  </c:pt>
                  <c:pt idx="6">
                    <c:v>65%</c:v>
                  </c:pt>
                  <c:pt idx="7">
                    <c:v>46%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8FEF-4541-A3D7-D9C0EBB0BDEA}"/>
            </c:ext>
          </c:extLst>
        </c:ser>
        <c:ser>
          <c:idx val="1"/>
          <c:order val="1"/>
          <c:tx>
            <c:strRef>
              <c:f>'All Bindley'!$B$44</c:f>
              <c:strCache>
                <c:ptCount val="1"/>
                <c:pt idx="0">
                  <c:v>Other Core Users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'All Bindley'!$C$18:$K$18</c:f>
              <c:strCache>
                <c:ptCount val="8"/>
                <c:pt idx="0">
                  <c:v> FY18 </c:v>
                </c:pt>
                <c:pt idx="1">
                  <c:v> FY19 </c:v>
                </c:pt>
                <c:pt idx="2">
                  <c:v> FY20 </c:v>
                </c:pt>
                <c:pt idx="3">
                  <c:v> FY21 </c:v>
                </c:pt>
                <c:pt idx="4">
                  <c:v> FY22 </c:v>
                </c:pt>
                <c:pt idx="5">
                  <c:v> FY23 </c:v>
                </c:pt>
                <c:pt idx="6">
                  <c:v> FY24 </c:v>
                </c:pt>
                <c:pt idx="7">
                  <c:v> FY25 </c:v>
                </c:pt>
              </c:strCache>
            </c:strRef>
          </c:cat>
          <c:val>
            <c:numRef>
              <c:f>'All Bindley'!$C$44:$J$44</c:f>
              <c:numCache>
                <c:formatCode>_(* #,##0_);_(* \(#,##0\);_(* "-"??_);_(@_)</c:formatCode>
                <c:ptCount val="8"/>
                <c:pt idx="0">
                  <c:v>543</c:v>
                </c:pt>
                <c:pt idx="1">
                  <c:v>605</c:v>
                </c:pt>
                <c:pt idx="2">
                  <c:v>518</c:v>
                </c:pt>
                <c:pt idx="3">
                  <c:v>244</c:v>
                </c:pt>
                <c:pt idx="4">
                  <c:v>276</c:v>
                </c:pt>
                <c:pt idx="5">
                  <c:v>272</c:v>
                </c:pt>
                <c:pt idx="6">
                  <c:v>230</c:v>
                </c:pt>
                <c:pt idx="7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FEF-4541-A3D7-D9C0EBB0B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93759311"/>
        <c:axId val="1193758831"/>
      </c:barChart>
      <c:catAx>
        <c:axId val="119375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3758831"/>
        <c:crosses val="autoZero"/>
        <c:auto val="1"/>
        <c:lblAlgn val="ctr"/>
        <c:lblOffset val="100"/>
        <c:noMultiLvlLbl val="0"/>
      </c:catAx>
      <c:valAx>
        <c:axId val="11937588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375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Percent of Life Science PhD graduates using the cores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Sheet1!$M$8:$T$8</c:f>
              <c:strCache>
                <c:ptCount val="8"/>
                <c:pt idx="0">
                  <c:v>AY 2017-2018</c:v>
                </c:pt>
                <c:pt idx="1">
                  <c:v>AY 2018-2019</c:v>
                </c:pt>
                <c:pt idx="2">
                  <c:v>AY 2019-2020</c:v>
                </c:pt>
                <c:pt idx="3">
                  <c:v>AY 2020-2021</c:v>
                </c:pt>
                <c:pt idx="4">
                  <c:v>AY 2021-2022</c:v>
                </c:pt>
                <c:pt idx="5">
                  <c:v>AY 2022-2023</c:v>
                </c:pt>
                <c:pt idx="6">
                  <c:v>AY 2023-2024</c:v>
                </c:pt>
                <c:pt idx="7">
                  <c:v>AY 2024-2025</c:v>
                </c:pt>
              </c:strCache>
            </c:strRef>
          </c:cat>
          <c:val>
            <c:numRef>
              <c:f>Sheet1!$M$26:$T$26</c:f>
              <c:numCache>
                <c:formatCode>0%</c:formatCode>
                <c:ptCount val="8"/>
                <c:pt idx="0">
                  <c:v>1.7182130584192441E-2</c:v>
                </c:pt>
                <c:pt idx="1">
                  <c:v>2.2222222222222223E-2</c:v>
                </c:pt>
                <c:pt idx="2">
                  <c:v>5.8608058608058608E-2</c:v>
                </c:pt>
                <c:pt idx="3">
                  <c:v>0.1417910447761194</c:v>
                </c:pt>
                <c:pt idx="4">
                  <c:v>0.23297491039426524</c:v>
                </c:pt>
                <c:pt idx="5">
                  <c:v>0.23824451410658307</c:v>
                </c:pt>
                <c:pt idx="6">
                  <c:v>0.21904761904761905</c:v>
                </c:pt>
                <c:pt idx="7">
                  <c:v>0.34200743494423791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CD-4265-B6E2-1BFDE3DF8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95549392"/>
        <c:axId val="1795547472"/>
      </c:lineChart>
      <c:catAx>
        <c:axId val="179554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5547472"/>
        <c:crosses val="autoZero"/>
        <c:auto val="1"/>
        <c:lblAlgn val="ctr"/>
        <c:lblOffset val="100"/>
        <c:noMultiLvlLbl val="0"/>
      </c:catAx>
      <c:valAx>
        <c:axId val="179554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5549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New faculty labs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MPF!$D$15:$K$15</c:f>
              <c:strCache>
                <c:ptCount val="8"/>
                <c:pt idx="0">
                  <c:v> FY19 </c:v>
                </c:pt>
                <c:pt idx="1">
                  <c:v> FY20 </c:v>
                </c:pt>
                <c:pt idx="2">
                  <c:v> FY21 </c:v>
                </c:pt>
                <c:pt idx="3">
                  <c:v> FY22 </c:v>
                </c:pt>
                <c:pt idx="4">
                  <c:v> FY23 </c:v>
                </c:pt>
                <c:pt idx="5">
                  <c:v> FY24 </c:v>
                </c:pt>
                <c:pt idx="6">
                  <c:v> FY25 </c:v>
                </c:pt>
                <c:pt idx="7">
                  <c:v> FY26 </c:v>
                </c:pt>
              </c:strCache>
            </c:strRef>
          </c:cat>
          <c:val>
            <c:numRef>
              <c:f>MPF!$D$21:$K$21</c:f>
              <c:numCache>
                <c:formatCode>_(* #,##0_);_(* \(#,##0\);_(* "-"??_);_(@_)</c:formatCode>
                <c:ptCount val="8"/>
                <c:pt idx="0">
                  <c:v>39</c:v>
                </c:pt>
                <c:pt idx="1">
                  <c:v>34</c:v>
                </c:pt>
                <c:pt idx="2">
                  <c:v>55</c:v>
                </c:pt>
                <c:pt idx="3">
                  <c:v>55</c:v>
                </c:pt>
                <c:pt idx="4" formatCode="General">
                  <c:v>31</c:v>
                </c:pt>
                <c:pt idx="5" formatCode="General">
                  <c:v>34</c:v>
                </c:pt>
                <c:pt idx="6" formatCode="General">
                  <c:v>31</c:v>
                </c:pt>
                <c:pt idx="7" formatCode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89-4C25-B6DB-9C465503D5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424143"/>
        <c:axId val="1592905391"/>
      </c:barChart>
      <c:catAx>
        <c:axId val="103424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2905391"/>
        <c:crosses val="autoZero"/>
        <c:auto val="1"/>
        <c:lblAlgn val="ctr"/>
        <c:lblOffset val="100"/>
        <c:noMultiLvlLbl val="0"/>
      </c:catAx>
      <c:valAx>
        <c:axId val="1592905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424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Returning Faculty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MPF!$P$4</c:f>
              <c:strCache>
                <c:ptCount val="1"/>
                <c:pt idx="0">
                  <c:v>1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MPF!$Q$3:$V$3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MPF!$Q$4:$V$4</c:f>
              <c:numCache>
                <c:formatCode>General</c:formatCode>
                <c:ptCount val="6"/>
                <c:pt idx="0">
                  <c:v>129</c:v>
                </c:pt>
                <c:pt idx="1">
                  <c:v>131</c:v>
                </c:pt>
                <c:pt idx="2">
                  <c:v>120</c:v>
                </c:pt>
                <c:pt idx="3">
                  <c:v>116</c:v>
                </c:pt>
                <c:pt idx="4">
                  <c:v>120</c:v>
                </c:pt>
                <c:pt idx="5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60-4C0D-9D14-E9051EBC1A5F}"/>
            </c:ext>
          </c:extLst>
        </c:ser>
        <c:ser>
          <c:idx val="1"/>
          <c:order val="1"/>
          <c:tx>
            <c:strRef>
              <c:f>MPF!$P$5</c:f>
              <c:strCache>
                <c:ptCount val="1"/>
                <c:pt idx="0">
                  <c:v>2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MPF!$Q$3:$V$3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MPF!$Q$5:$V$5</c:f>
              <c:numCache>
                <c:formatCode>General</c:formatCode>
                <c:ptCount val="6"/>
                <c:pt idx="0">
                  <c:v>48</c:v>
                </c:pt>
                <c:pt idx="1">
                  <c:v>64</c:v>
                </c:pt>
                <c:pt idx="2">
                  <c:v>56</c:v>
                </c:pt>
                <c:pt idx="3">
                  <c:v>55</c:v>
                </c:pt>
                <c:pt idx="4">
                  <c:v>64</c:v>
                </c:pt>
                <c:pt idx="5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60-4C0D-9D14-E9051EBC1A5F}"/>
            </c:ext>
          </c:extLst>
        </c:ser>
        <c:ser>
          <c:idx val="2"/>
          <c:order val="2"/>
          <c:tx>
            <c:strRef>
              <c:f>MPF!$P$6</c:f>
              <c:strCache>
                <c:ptCount val="1"/>
                <c:pt idx="0">
                  <c:v>3 year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MPF!$Q$3:$V$3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MPF!$Q$6:$V$6</c:f>
              <c:numCache>
                <c:formatCode>General</c:formatCode>
                <c:ptCount val="6"/>
                <c:pt idx="0">
                  <c:v>27</c:v>
                </c:pt>
                <c:pt idx="1">
                  <c:v>21</c:v>
                </c:pt>
                <c:pt idx="2">
                  <c:v>43</c:v>
                </c:pt>
                <c:pt idx="3">
                  <c:v>46</c:v>
                </c:pt>
                <c:pt idx="4">
                  <c:v>45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60-4C0D-9D14-E9051EBC1A5F}"/>
            </c:ext>
          </c:extLst>
        </c:ser>
        <c:ser>
          <c:idx val="3"/>
          <c:order val="3"/>
          <c:tx>
            <c:strRef>
              <c:f>MPF!$P$7</c:f>
              <c:strCache>
                <c:ptCount val="1"/>
                <c:pt idx="0">
                  <c:v>4 year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c:spPr>
          <c:invertIfNegative val="0"/>
          <c:cat>
            <c:numRef>
              <c:f>MPF!$Q$3:$V$3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MPF!$Q$7:$V$7</c:f>
              <c:numCache>
                <c:formatCode>General</c:formatCode>
                <c:ptCount val="6"/>
                <c:pt idx="0">
                  <c:v>20</c:v>
                </c:pt>
                <c:pt idx="1">
                  <c:v>29</c:v>
                </c:pt>
                <c:pt idx="2">
                  <c:v>30</c:v>
                </c:pt>
                <c:pt idx="3">
                  <c:v>41</c:v>
                </c:pt>
                <c:pt idx="4">
                  <c:v>37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60-4C0D-9D14-E9051EBC1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847781679"/>
        <c:axId val="1593011951"/>
      </c:barChart>
      <c:catAx>
        <c:axId val="847781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3011951"/>
        <c:crosses val="autoZero"/>
        <c:auto val="1"/>
        <c:lblAlgn val="ctr"/>
        <c:lblOffset val="100"/>
        <c:noMultiLvlLbl val="0"/>
      </c:catAx>
      <c:valAx>
        <c:axId val="1593011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7816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Returning</a:t>
            </a:r>
            <a:r>
              <a:rPr lang="en-US" baseline="0"/>
              <a:t> Users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MPF!$P$11</c:f>
              <c:strCache>
                <c:ptCount val="1"/>
                <c:pt idx="0">
                  <c:v>1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MPF!$Q$10:$V$10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MPF!$Q$11:$V$11</c:f>
              <c:numCache>
                <c:formatCode>General</c:formatCode>
                <c:ptCount val="6"/>
                <c:pt idx="0">
                  <c:v>245</c:v>
                </c:pt>
                <c:pt idx="1">
                  <c:v>266</c:v>
                </c:pt>
                <c:pt idx="2">
                  <c:v>289</c:v>
                </c:pt>
                <c:pt idx="3">
                  <c:v>303</c:v>
                </c:pt>
                <c:pt idx="4">
                  <c:v>292</c:v>
                </c:pt>
                <c:pt idx="5">
                  <c:v>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3D-4168-9C0C-ACDF19DEB6B3}"/>
            </c:ext>
          </c:extLst>
        </c:ser>
        <c:ser>
          <c:idx val="1"/>
          <c:order val="1"/>
          <c:tx>
            <c:strRef>
              <c:f>MPF!$P$12</c:f>
              <c:strCache>
                <c:ptCount val="1"/>
                <c:pt idx="0">
                  <c:v>2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MPF!$Q$10:$V$10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MPF!$Q$12:$V$12</c:f>
              <c:numCache>
                <c:formatCode>General</c:formatCode>
                <c:ptCount val="6"/>
                <c:pt idx="0">
                  <c:v>81</c:v>
                </c:pt>
                <c:pt idx="1">
                  <c:v>125</c:v>
                </c:pt>
                <c:pt idx="2">
                  <c:v>126</c:v>
                </c:pt>
                <c:pt idx="3">
                  <c:v>145</c:v>
                </c:pt>
                <c:pt idx="4">
                  <c:v>153</c:v>
                </c:pt>
                <c:pt idx="5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3D-4168-9C0C-ACDF19DEB6B3}"/>
            </c:ext>
          </c:extLst>
        </c:ser>
        <c:ser>
          <c:idx val="2"/>
          <c:order val="2"/>
          <c:tx>
            <c:strRef>
              <c:f>MPF!$P$13</c:f>
              <c:strCache>
                <c:ptCount val="1"/>
                <c:pt idx="0">
                  <c:v>3 year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MPF!$Q$10:$V$10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MPF!$Q$13:$V$13</c:f>
              <c:numCache>
                <c:formatCode>General</c:formatCode>
                <c:ptCount val="6"/>
                <c:pt idx="0">
                  <c:v>36</c:v>
                </c:pt>
                <c:pt idx="1">
                  <c:v>25</c:v>
                </c:pt>
                <c:pt idx="2">
                  <c:v>46</c:v>
                </c:pt>
                <c:pt idx="3">
                  <c:v>59</c:v>
                </c:pt>
                <c:pt idx="4">
                  <c:v>56</c:v>
                </c:pt>
                <c:pt idx="5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3D-4168-9C0C-ACDF19DEB6B3}"/>
            </c:ext>
          </c:extLst>
        </c:ser>
        <c:ser>
          <c:idx val="3"/>
          <c:order val="3"/>
          <c:tx>
            <c:strRef>
              <c:f>MPF!$P$14</c:f>
              <c:strCache>
                <c:ptCount val="1"/>
                <c:pt idx="0">
                  <c:v>4 year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c:spPr>
          <c:invertIfNegative val="0"/>
          <c:cat>
            <c:numRef>
              <c:f>MPF!$Q$10:$V$10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MPF!$Q$14:$V$14</c:f>
              <c:numCache>
                <c:formatCode>General</c:formatCode>
                <c:ptCount val="6"/>
                <c:pt idx="0">
                  <c:v>12</c:v>
                </c:pt>
                <c:pt idx="1">
                  <c:v>19</c:v>
                </c:pt>
                <c:pt idx="2">
                  <c:v>25</c:v>
                </c:pt>
                <c:pt idx="3">
                  <c:v>27</c:v>
                </c:pt>
                <c:pt idx="4">
                  <c:v>28</c:v>
                </c:pt>
                <c:pt idx="5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3D-4168-9C0C-ACDF19DEB6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913483087"/>
        <c:axId val="1592992751"/>
      </c:barChart>
      <c:catAx>
        <c:axId val="91348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2992751"/>
        <c:crosses val="autoZero"/>
        <c:auto val="1"/>
        <c:lblAlgn val="ctr"/>
        <c:lblOffset val="100"/>
        <c:noMultiLvlLbl val="0"/>
      </c:catAx>
      <c:valAx>
        <c:axId val="1592992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3483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Metabolomics Projects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200812162630628E-2"/>
          <c:y val="8.4499411071849218E-2"/>
          <c:w val="0.91157712687945935"/>
          <c:h val="0.86319189783255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MPF!$D$68:$K$68</c:f>
              <c:strCache>
                <c:ptCount val="8"/>
                <c:pt idx="0">
                  <c:v>FY19</c:v>
                </c:pt>
                <c:pt idx="1">
                  <c:v>FY20</c:v>
                </c:pt>
                <c:pt idx="2">
                  <c:v>FY21</c:v>
                </c:pt>
                <c:pt idx="3">
                  <c:v>FY22</c:v>
                </c:pt>
                <c:pt idx="4">
                  <c:v>FY23</c:v>
                </c:pt>
                <c:pt idx="5">
                  <c:v>FY24</c:v>
                </c:pt>
                <c:pt idx="6">
                  <c:v>FY25</c:v>
                </c:pt>
                <c:pt idx="7">
                  <c:v>FY26</c:v>
                </c:pt>
              </c:strCache>
            </c:strRef>
          </c:cat>
          <c:val>
            <c:numRef>
              <c:f>MPF!$D$78:$K$78</c:f>
              <c:numCache>
                <c:formatCode>_(* #,##0_);_(* \(#,##0\);_(* "-"??_);_(@_)</c:formatCode>
                <c:ptCount val="8"/>
                <c:pt idx="0">
                  <c:v>146</c:v>
                </c:pt>
                <c:pt idx="1">
                  <c:v>150</c:v>
                </c:pt>
                <c:pt idx="2">
                  <c:v>161</c:v>
                </c:pt>
                <c:pt idx="3">
                  <c:v>197</c:v>
                </c:pt>
                <c:pt idx="4">
                  <c:v>231</c:v>
                </c:pt>
                <c:pt idx="5">
                  <c:v>252</c:v>
                </c:pt>
                <c:pt idx="6">
                  <c:v>254</c:v>
                </c:pt>
                <c:pt idx="7">
                  <c:v>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B4-42DE-98E8-73E0CCAB06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1409903"/>
        <c:axId val="922014831"/>
      </c:barChart>
      <c:catAx>
        <c:axId val="261409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2014831"/>
        <c:crosses val="autoZero"/>
        <c:auto val="1"/>
        <c:lblAlgn val="ctr"/>
        <c:lblOffset val="100"/>
        <c:noMultiLvlLbl val="0"/>
      </c:catAx>
      <c:valAx>
        <c:axId val="9220148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4099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Metabolomics Projects and Staff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Projects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MPF!$D$68:$K$68</c:f>
              <c:strCache>
                <c:ptCount val="8"/>
                <c:pt idx="0">
                  <c:v>FY19</c:v>
                </c:pt>
                <c:pt idx="1">
                  <c:v>FY20</c:v>
                </c:pt>
                <c:pt idx="2">
                  <c:v>FY21</c:v>
                </c:pt>
                <c:pt idx="3">
                  <c:v>FY22</c:v>
                </c:pt>
                <c:pt idx="4">
                  <c:v>FY23</c:v>
                </c:pt>
                <c:pt idx="5">
                  <c:v>FY24</c:v>
                </c:pt>
                <c:pt idx="6">
                  <c:v>FY25</c:v>
                </c:pt>
                <c:pt idx="7">
                  <c:v>FY26</c:v>
                </c:pt>
              </c:strCache>
            </c:strRef>
          </c:cat>
          <c:val>
            <c:numRef>
              <c:f>MPF!$D$78:$K$78</c:f>
              <c:numCache>
                <c:formatCode>_(* #,##0_);_(* \(#,##0\);_(* "-"??_);_(@_)</c:formatCode>
                <c:ptCount val="8"/>
                <c:pt idx="0">
                  <c:v>146</c:v>
                </c:pt>
                <c:pt idx="1">
                  <c:v>150</c:v>
                </c:pt>
                <c:pt idx="2">
                  <c:v>161</c:v>
                </c:pt>
                <c:pt idx="3">
                  <c:v>197</c:v>
                </c:pt>
                <c:pt idx="4">
                  <c:v>231</c:v>
                </c:pt>
                <c:pt idx="5">
                  <c:v>252</c:v>
                </c:pt>
                <c:pt idx="6">
                  <c:v>254</c:v>
                </c:pt>
                <c:pt idx="7">
                  <c:v>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1E-4DBE-A3EC-03A91B8DE2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-27"/>
        <c:axId val="1940172640"/>
        <c:axId val="1940173120"/>
      </c:barChart>
      <c:lineChart>
        <c:grouping val="standard"/>
        <c:varyColors val="0"/>
        <c:ser>
          <c:idx val="1"/>
          <c:order val="1"/>
          <c:tx>
            <c:v>Staff FTE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MPF!$F$68:$K$68</c:f>
              <c:strCache>
                <c:ptCount val="6"/>
                <c:pt idx="0">
                  <c:v>FY21</c:v>
                </c:pt>
                <c:pt idx="1">
                  <c:v>FY22</c:v>
                </c:pt>
                <c:pt idx="2">
                  <c:v>FY23</c:v>
                </c:pt>
                <c:pt idx="3">
                  <c:v>FY24</c:v>
                </c:pt>
                <c:pt idx="4">
                  <c:v>FY25</c:v>
                </c:pt>
                <c:pt idx="5">
                  <c:v>FY26</c:v>
                </c:pt>
              </c:strCache>
            </c:strRef>
          </c:cat>
          <c:val>
            <c:numRef>
              <c:f>MPF!$Z$81:$AG$81</c:f>
              <c:numCache>
                <c:formatCode>General</c:formatCode>
                <c:ptCount val="8"/>
                <c:pt idx="0">
                  <c:v>4.8</c:v>
                </c:pt>
                <c:pt idx="1">
                  <c:v>4.8</c:v>
                </c:pt>
                <c:pt idx="2">
                  <c:v>4.8</c:v>
                </c:pt>
                <c:pt idx="3">
                  <c:v>4.1000000000000005</c:v>
                </c:pt>
                <c:pt idx="4">
                  <c:v>4.5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1E-4DBE-A3EC-03A91B8DE2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7280064"/>
        <c:axId val="1347288704"/>
      </c:lineChart>
      <c:catAx>
        <c:axId val="194017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0173120"/>
        <c:crosses val="autoZero"/>
        <c:auto val="1"/>
        <c:lblAlgn val="ctr"/>
        <c:lblOffset val="100"/>
        <c:noMultiLvlLbl val="0"/>
      </c:catAx>
      <c:valAx>
        <c:axId val="194017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0172640"/>
        <c:crosses val="autoZero"/>
        <c:crossBetween val="between"/>
      </c:valAx>
      <c:valAx>
        <c:axId val="1347288704"/>
        <c:scaling>
          <c:orientation val="minMax"/>
          <c:max val="1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Staff FTE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7280064"/>
        <c:crosses val="max"/>
        <c:crossBetween val="between"/>
      </c:valAx>
      <c:catAx>
        <c:axId val="13472800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472887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Number of Startup Accounts used across Cores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Sheet1!$N$8:$V$8</c:f>
              <c:numCache>
                <c:formatCode>General</c:formatCode>
                <c:ptCount val="9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</c:numCache>
            </c:numRef>
          </c:cat>
          <c:val>
            <c:numRef>
              <c:f>Sheet1!$N$9:$U$9</c:f>
              <c:numCache>
                <c:formatCode>General</c:formatCode>
                <c:ptCount val="8"/>
                <c:pt idx="0">
                  <c:v>52</c:v>
                </c:pt>
                <c:pt idx="1">
                  <c:v>53</c:v>
                </c:pt>
                <c:pt idx="2">
                  <c:v>62</c:v>
                </c:pt>
                <c:pt idx="3">
                  <c:v>45</c:v>
                </c:pt>
                <c:pt idx="4">
                  <c:v>56</c:v>
                </c:pt>
                <c:pt idx="5">
                  <c:v>45</c:v>
                </c:pt>
                <c:pt idx="6">
                  <c:v>42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AE-453C-AE58-8924A9027E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3790719"/>
        <c:axId val="964231440"/>
      </c:barChart>
      <c:catAx>
        <c:axId val="57379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231440"/>
        <c:crosses val="autoZero"/>
        <c:auto val="1"/>
        <c:lblAlgn val="ctr"/>
        <c:lblOffset val="100"/>
        <c:noMultiLvlLbl val="0"/>
      </c:catAx>
      <c:valAx>
        <c:axId val="96423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790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Grant Expenditure - grants used in cores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v>DHHS</c:v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Graphics!$D$5:$I$5</c:f>
              <c:numCache>
                <c:formatCode>_(* #,##0_);_(* \(#,##0\);_(* "-"??_);_(@_)</c:formatCode>
                <c:ptCount val="6"/>
                <c:pt idx="0">
                  <c:v>31748486.680000003</c:v>
                </c:pt>
                <c:pt idx="1">
                  <c:v>28723537.680000011</c:v>
                </c:pt>
                <c:pt idx="2">
                  <c:v>32441756.68999999</c:v>
                </c:pt>
                <c:pt idx="3">
                  <c:v>30801873.910000082</c:v>
                </c:pt>
                <c:pt idx="4">
                  <c:v>34242228.209999949</c:v>
                </c:pt>
                <c:pt idx="5">
                  <c:v>32210490.74000001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6B-4AD1-96F8-C461A83C73BA}"/>
            </c:ext>
          </c:extLst>
        </c:ser>
        <c:ser>
          <c:idx val="1"/>
          <c:order val="1"/>
          <c:tx>
            <c:v>NSF</c:v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Graphics!$D$6:$I$6</c:f>
              <c:numCache>
                <c:formatCode>_(* #,##0_);_(* \(#,##0\);_(* "-"??_);_(@_)</c:formatCode>
                <c:ptCount val="6"/>
                <c:pt idx="0">
                  <c:v>4998389.7500000075</c:v>
                </c:pt>
                <c:pt idx="1">
                  <c:v>4705324.1200000038</c:v>
                </c:pt>
                <c:pt idx="2">
                  <c:v>6334279.8900000071</c:v>
                </c:pt>
                <c:pt idx="3">
                  <c:v>8291729.8299999973</c:v>
                </c:pt>
                <c:pt idx="4">
                  <c:v>10602705.550000003</c:v>
                </c:pt>
                <c:pt idx="5">
                  <c:v>7885316.5099999998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6B-4AD1-96F8-C461A83C73BA}"/>
            </c:ext>
          </c:extLst>
        </c:ser>
        <c:ser>
          <c:idx val="2"/>
          <c:order val="2"/>
          <c:tx>
            <c:v>DOD</c:v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Graphics!$D$7:$I$7</c:f>
              <c:numCache>
                <c:formatCode>_(* #,##0_);_(* \(#,##0\);_(* "-"??_);_(@_)</c:formatCode>
                <c:ptCount val="6"/>
                <c:pt idx="0">
                  <c:v>3667863.1100000013</c:v>
                </c:pt>
                <c:pt idx="1">
                  <c:v>7042257.3400000017</c:v>
                </c:pt>
                <c:pt idx="2">
                  <c:v>11184718.299999991</c:v>
                </c:pt>
                <c:pt idx="3">
                  <c:v>7539237.4199999981</c:v>
                </c:pt>
                <c:pt idx="4">
                  <c:v>7399094.8599999985</c:v>
                </c:pt>
                <c:pt idx="5">
                  <c:v>4216433.5500000017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6B-4AD1-96F8-C461A83C73BA}"/>
            </c:ext>
          </c:extLst>
        </c:ser>
        <c:ser>
          <c:idx val="3"/>
          <c:order val="3"/>
          <c:tx>
            <c:v>Industrials</c:v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Graphics!$D$8:$I$8</c:f>
              <c:numCache>
                <c:formatCode>_(* #,##0_);_(* \(#,##0\);_(* "-"??_);_(@_)</c:formatCode>
                <c:ptCount val="6"/>
                <c:pt idx="0">
                  <c:v>13161528.970000003</c:v>
                </c:pt>
                <c:pt idx="1">
                  <c:v>20799837.579999965</c:v>
                </c:pt>
                <c:pt idx="2">
                  <c:v>15740000.449999992</c:v>
                </c:pt>
                <c:pt idx="3">
                  <c:v>16705967.379999992</c:v>
                </c:pt>
                <c:pt idx="4">
                  <c:v>8910124.0999999978</c:v>
                </c:pt>
                <c:pt idx="5">
                  <c:v>14399794.380000008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6B-4AD1-96F8-C461A83C73BA}"/>
            </c:ext>
          </c:extLst>
        </c:ser>
        <c:ser>
          <c:idx val="4"/>
          <c:order val="4"/>
          <c:tx>
            <c:v>DOE</c:v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Graphics!$D$9:$I$9</c:f>
              <c:numCache>
                <c:formatCode>_(* #,##0_);_(* \(#,##0\);_(* "-"??_);_(@_)</c:formatCode>
                <c:ptCount val="6"/>
                <c:pt idx="0">
                  <c:v>1392613.8399999994</c:v>
                </c:pt>
                <c:pt idx="1">
                  <c:v>1384626.2400000002</c:v>
                </c:pt>
                <c:pt idx="2">
                  <c:v>1873934.4400000002</c:v>
                </c:pt>
                <c:pt idx="3">
                  <c:v>2008300.1000000003</c:v>
                </c:pt>
                <c:pt idx="4">
                  <c:v>678886.2200000002</c:v>
                </c:pt>
                <c:pt idx="5">
                  <c:v>604988.74000000011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6B-4AD1-96F8-C461A83C73BA}"/>
            </c:ext>
          </c:extLst>
        </c:ser>
        <c:ser>
          <c:idx val="5"/>
          <c:order val="5"/>
          <c:tx>
            <c:v>USDA</c:v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Graphics!$D$10:$I$10</c:f>
              <c:numCache>
                <c:formatCode>_(* #,##0_);_(* \(#,##0\);_(* "-"??_);_(@_)</c:formatCode>
                <c:ptCount val="6"/>
                <c:pt idx="0">
                  <c:v>4123118.8600000059</c:v>
                </c:pt>
                <c:pt idx="1">
                  <c:v>3888452.4400000046</c:v>
                </c:pt>
                <c:pt idx="2">
                  <c:v>2413591.0900000031</c:v>
                </c:pt>
                <c:pt idx="3">
                  <c:v>4104575.8900000015</c:v>
                </c:pt>
                <c:pt idx="4">
                  <c:v>8297068.5700000012</c:v>
                </c:pt>
                <c:pt idx="5">
                  <c:v>7069885.0399999972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56B-4AD1-96F8-C461A83C73BA}"/>
            </c:ext>
          </c:extLst>
        </c:ser>
        <c:ser>
          <c:idx val="6"/>
          <c:order val="6"/>
          <c:tx>
            <c:v>Foundations</c:v>
          </c:tx>
          <c:spPr>
            <a:solidFill>
              <a:schemeClr val="accent1">
                <a:lumMod val="60000"/>
              </a:schemeClr>
            </a:solidFill>
            <a:ln w="25400"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Graphics!$D$11:$I$11</c:f>
              <c:numCache>
                <c:formatCode>_(* #,##0_);_(* \(#,##0\);_(* "-"??_);_(@_)</c:formatCode>
                <c:ptCount val="6"/>
                <c:pt idx="0">
                  <c:v>2558963.4800000037</c:v>
                </c:pt>
                <c:pt idx="1">
                  <c:v>2286429.3200000003</c:v>
                </c:pt>
                <c:pt idx="2">
                  <c:v>2105412.3000000017</c:v>
                </c:pt>
                <c:pt idx="3">
                  <c:v>3875118.8000000031</c:v>
                </c:pt>
                <c:pt idx="4">
                  <c:v>5895708.3199999919</c:v>
                </c:pt>
                <c:pt idx="5">
                  <c:v>8243195.9100000039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6B-4AD1-96F8-C461A83C73BA}"/>
            </c:ext>
          </c:extLst>
        </c:ser>
        <c:ser>
          <c:idx val="7"/>
          <c:order val="7"/>
          <c:tx>
            <c:v>Gifts</c:v>
          </c:tx>
          <c:spPr>
            <a:solidFill>
              <a:schemeClr val="accent2">
                <a:lumMod val="60000"/>
              </a:schemeClr>
            </a:solidFill>
            <a:ln w="25400"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Graphics!$D$12:$I$12</c:f>
              <c:numCache>
                <c:formatCode>_(* #,##0_);_(* \(#,##0\);_(* "-"??_);_(@_)</c:formatCode>
                <c:ptCount val="6"/>
                <c:pt idx="0">
                  <c:v>1052530.9900000002</c:v>
                </c:pt>
                <c:pt idx="1">
                  <c:v>808877.41999999958</c:v>
                </c:pt>
                <c:pt idx="2">
                  <c:v>3040083.13</c:v>
                </c:pt>
                <c:pt idx="3">
                  <c:v>3409945.05</c:v>
                </c:pt>
                <c:pt idx="4">
                  <c:v>2142295.44</c:v>
                </c:pt>
                <c:pt idx="5">
                  <c:v>4223519.5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56B-4AD1-96F8-C461A83C73BA}"/>
            </c:ext>
          </c:extLst>
        </c:ser>
        <c:ser>
          <c:idx val="8"/>
          <c:order val="8"/>
          <c:tx>
            <c:v>Dept of Commerce</c:v>
          </c:tx>
          <c:spPr>
            <a:solidFill>
              <a:schemeClr val="accent3">
                <a:lumMod val="60000"/>
              </a:schemeClr>
            </a:solidFill>
            <a:ln w="25400"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Graphics!$D$13:$I$13</c:f>
              <c:numCache>
                <c:formatCode>_(* #,##0_);_(* \(#,##0\);_(* "-"??_);_(@_)</c:formatCode>
                <c:ptCount val="6"/>
                <c:pt idx="2">
                  <c:v>347845.7099999999</c:v>
                </c:pt>
                <c:pt idx="5">
                  <c:v>955876.66999999969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56B-4AD1-96F8-C461A83C73BA}"/>
            </c:ext>
          </c:extLst>
        </c:ser>
        <c:ser>
          <c:idx val="9"/>
          <c:order val="9"/>
          <c:tx>
            <c:v>NASA</c:v>
          </c:tx>
          <c:spPr>
            <a:solidFill>
              <a:schemeClr val="accent4">
                <a:lumMod val="60000"/>
              </a:schemeClr>
            </a:solidFill>
            <a:ln w="25400"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Graphics!$D$14:$I$14</c:f>
              <c:numCache>
                <c:formatCode>_(* #,##0_);_(* \(#,##0\);_(* "-"??_);_(@_)</c:formatCode>
                <c:ptCount val="6"/>
                <c:pt idx="0">
                  <c:v>20985.17</c:v>
                </c:pt>
                <c:pt idx="2">
                  <c:v>306101.5</c:v>
                </c:pt>
                <c:pt idx="3">
                  <c:v>64891.989999999991</c:v>
                </c:pt>
                <c:pt idx="4">
                  <c:v>45878.89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56B-4AD1-96F8-C461A83C73BA}"/>
            </c:ext>
          </c:extLst>
        </c:ser>
        <c:ser>
          <c:idx val="10"/>
          <c:order val="10"/>
          <c:tx>
            <c:v>Other</c:v>
          </c:tx>
          <c:spPr>
            <a:solidFill>
              <a:schemeClr val="accent5">
                <a:lumMod val="60000"/>
              </a:schemeClr>
            </a:solidFill>
            <a:ln w="25400">
              <a:noFill/>
            </a:ln>
            <a:effectLst/>
          </c:spPr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Graphics!$D$15:$I$15</c:f>
              <c:numCache>
                <c:formatCode>_(* #,##0_);_(* \(#,##0\);_(* "-"??_);_(@_)</c:formatCode>
                <c:ptCount val="6"/>
                <c:pt idx="0">
                  <c:v>9750313.099999994</c:v>
                </c:pt>
                <c:pt idx="1">
                  <c:v>3024155.6799999978</c:v>
                </c:pt>
                <c:pt idx="2">
                  <c:v>2340979.4599999995</c:v>
                </c:pt>
                <c:pt idx="3">
                  <c:v>957987.82999999984</c:v>
                </c:pt>
                <c:pt idx="4">
                  <c:v>1749602.3500000003</c:v>
                </c:pt>
                <c:pt idx="5">
                  <c:v>3479213.1100000003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56B-4AD1-96F8-C461A83C73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6381536"/>
        <c:axId val="782709744"/>
      </c:areaChart>
      <c:catAx>
        <c:axId val="1036381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2709744"/>
        <c:crosses val="autoZero"/>
        <c:auto val="1"/>
        <c:lblAlgn val="ctr"/>
        <c:lblOffset val="100"/>
        <c:noMultiLvlLbl val="0"/>
      </c:catAx>
      <c:valAx>
        <c:axId val="78270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63815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DHHS Expenditure - grants used in cores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Graphics!$D$4:$I$4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Graphics!$D$5:$I$5</c:f>
              <c:numCache>
                <c:formatCode>_(* #,##0_);_(* \(#,##0\);_(* "-"??_);_(@_)</c:formatCode>
                <c:ptCount val="6"/>
                <c:pt idx="0">
                  <c:v>31748486.680000003</c:v>
                </c:pt>
                <c:pt idx="1">
                  <c:v>28723537.680000011</c:v>
                </c:pt>
                <c:pt idx="2">
                  <c:v>32441756.68999999</c:v>
                </c:pt>
                <c:pt idx="3">
                  <c:v>30801873.910000082</c:v>
                </c:pt>
                <c:pt idx="4">
                  <c:v>34242228.209999949</c:v>
                </c:pt>
                <c:pt idx="5">
                  <c:v>32210490.74000001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D3-4AFB-976C-A0CC36952A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89964032"/>
        <c:axId val="782603664"/>
      </c:lineChart>
      <c:catAx>
        <c:axId val="98996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2603664"/>
        <c:crosses val="autoZero"/>
        <c:auto val="1"/>
        <c:lblAlgn val="ctr"/>
        <c:lblOffset val="100"/>
        <c:noMultiLvlLbl val="0"/>
      </c:catAx>
      <c:valAx>
        <c:axId val="782603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96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'MPF Paretos'!$AW$3:$AW$242</cx:f>
        <cx:lvl ptCount="240">
          <cx:pt idx="0">Needham-YH-Amilia</cx:pt>
          <cx:pt idx="1">Mesecar_HT facility_Alzheimers</cx:pt>
          <cx:pt idx="2">Widhalm-BRC-DARPA</cx:pt>
          <cx:pt idx="3">McCain-ASJ-GSK drug PK</cx:pt>
          <cx:pt idx="4">Cooks_VF_JanssenTraining</cx:pt>
          <cx:pt idx="5">Ferreira CBM_HT facility</cx:pt>
          <cx:pt idx="6">Fraley-ASJ-Neurotrans2024</cx:pt>
          <cx:pt idx="7">McAdam-ASJ-ABA</cx:pt>
          <cx:pt idx="8">Onepot_VF_DESI HT facility</cx:pt>
          <cx:pt idx="9">Shannahan_CF_Lily_MRM Profiling</cx:pt>
          <cx:pt idx="10">Swenson-BRC-Nathan</cx:pt>
          <cx:pt idx="11">Munson-ASJ-NDMA</cx:pt>
          <cx:pt idx="12">Baloni-BRC-Esraa</cx:pt>
          <cx:pt idx="13">Schoonmaker_USDA_CF_Tyler and Lester</cx:pt>
          <cx:pt idx="14">Teegarden-ASJ-Marjorie027</cx:pt>
          <cx:pt idx="15">Schoonmaker-CF-MRM profiling</cx:pt>
          <cx:pt idx="16">Kiley-Lilly account_CF_MRM profiling</cx:pt>
          <cx:pt idx="17">Ferreira-Trask 2Wagyu labeling</cx:pt>
          <cx:pt idx="18">Furze_McAdam-YH-ABA</cx:pt>
          <cx:pt idx="19">Fraley-ASJ-MLF 003</cx:pt>
          <cx:pt idx="20">Shing Fai Chan_CTSI MRM profiling</cx:pt>
          <cx:pt idx="21">Low-ASJ-Eradivir</cx:pt>
          <cx:pt idx="22">Low-ASJ-Cameron</cx:pt>
          <cx:pt idx="23">Fraley-ASJ- Heat Stress 008</cx:pt>
          <cx:pt idx="24">Johnson-YH-herbicides_Estevan </cx:pt>
          <cx:pt idx="25">Cooks_NCATS ASPIRE Challenge_HT facility</cx:pt>
          <cx:pt idx="26">Ristroph-YH-Esfenvalerate</cx:pt>
          <cx:pt idx="27">Yeo-ASJ-Yanying</cx:pt>
          <cx:pt idx="28">Couetil-ASJ-Oxylipins</cx:pt>
          <cx:pt idx="29">Tao_LeFever_MPF </cx:pt>
          <cx:pt idx="30">Low-ASJ-Nielsen</cx:pt>
          <cx:pt idx="31">Widhalm-BRC-Mearaj-acct010</cx:pt>
          <cx:pt idx="32">Ebner-BRC-Silvia</cx:pt>
          <cx:pt idx="33">Nielsen-ASJ-Eradivir</cx:pt>
          <cx:pt idx="34">Low-ASJ-Reuben</cx:pt>
          <cx:pt idx="35">Bryon-CF-Life Sciences Summit</cx:pt>
          <cx:pt idx="36">Schneebeli-ASJ-Brenson</cx:pt>
          <cx:pt idx="37">Low-ASJ-Ananda-Imrul 007</cx:pt>
          <cx:pt idx="38">Cooks-Madiyeh LCMS</cx:pt>
          <cx:pt idx="39">Casey-YH-Linda</cx:pt>
          <cx:pt idx="40">Kim-BRC-Maha</cx:pt>
          <cx:pt idx="41">Needham-YH-Jaymie</cx:pt>
          <cx:pt idx="42">Weicang Wang_Dekun_CF_LC-MS</cx:pt>
          <cx:pt idx="43">Ferreira_CF_BBC method development</cx:pt>
          <cx:pt idx="44">Weake-ASJ-Drosophila 23</cx:pt>
          <cx:pt idx="45">Cooks_NCATS UG3 UH3_HT facility</cx:pt>
          <cx:pt idx="46">Shannahan_CF_Lysosomes</cx:pt>
          <cx:pt idx="47">Hanlon_CF_MRM profiling</cx:pt>
          <cx:pt idx="48">Ferreira_CF_DESI-MSI IU</cx:pt>
          <cx:pt idx="49">Ferreira_Life Sciences Summit</cx:pt>
          <cx:pt idx="50">Jiang-BRC-Stefania</cx:pt>
          <cx:pt idx="51">Casey-YH-3HB-citric-acetic</cx:pt>
          <cx:pt idx="52">Freeman-ASJ-Vasisht</cx:pt>
          <cx:pt idx="53">Baloni-BRC-Boyu</cx:pt>
          <cx:pt idx="54">Hall-ASJ-IAA PK</cx:pt>
          <cx:pt idx="55">Kim-BRC-Saud</cx:pt>
          <cx:pt idx="56">Otte-ASJ-Buprenorphine</cx:pt>
          <cx:pt idx="57">Torchia-BRC-Asterane</cx:pt>
          <cx:pt idx="58">Drown-ASJ-Teagan PIDD</cx:pt>
          <cx:pt idx="59">thompson-brc-shadwa</cx:pt>
          <cx:pt idx="60">Scarpelli-YH-Anu</cx:pt>
          <cx:pt idx="61">Dunn-ASJ-Leslie</cx:pt>
          <cx:pt idx="62">RGC_VF_HT_AIMS</cx:pt>
          <cx:pt idx="63">Randolph-Chopra_CF_DESI-MSI</cx:pt>
          <cx:pt idx="64">Wolf-YH-Indole</cx:pt>
          <cx:pt idx="65">Schneebeli-ASJ-James</cx:pt>
          <cx:pt idx="66">Biruete-YH-SCFA</cx:pt>
          <cx:pt idx="67">Sepulveda_CF_MRM profiling</cx:pt>
          <cx:pt idx="68">Kovey-Kuhn_CF_MRM profiling</cx:pt>
          <cx:pt idx="69">Lindemann-BT-Victoria GC</cx:pt>
          <cx:pt idx="70">Shannahan-Easley_CF_MRM profiling</cx:pt>
          <cx:pt idx="71">Rochet-BRC-Brady</cx:pt>
          <cx:pt idx="72">Chopra-BRC-Caitlin</cx:pt>
          <cx:pt idx="73">Biruete-ASJ-Indoxyls</cx:pt>
          <cx:pt idx="74">Schneebeli-ASJ-Ahmed</cx:pt>
          <cx:pt idx="75">Schlebach-ASJ-Creatine</cx:pt>
          <cx:pt idx="76">Low-ASJ-Vinny</cx:pt>
          <cx:pt idx="77">Parkinson-ASJ-Gaby</cx:pt>
          <cx:pt idx="78">Annes_CF_MRM profiling</cx:pt>
          <cx:pt idx="79">Dick-ASJ-Dane</cx:pt>
          <cx:pt idx="80">Thompson-BT-Jayani</cx:pt>
          <cx:pt idx="81">Bhunia-YH-Nicole</cx:pt>
          <cx:pt idx="82">Needham-YH-4EPS</cx:pt>
          <cx:pt idx="83">MPF-GJ-3314</cx:pt>
          <cx:pt idx="84">Trujillo - Berry College_CF_MRM profilnig</cx:pt>
          <cx:pt idx="85">Sepulveda-BRC-Marisol</cx:pt>
          <cx:pt idx="86">OBrien_CF_MRM profiling</cx:pt>
          <cx:pt idx="87">Low-ASJ-Ananda PK</cx:pt>
          <cx:pt idx="88">Freeman - Umamareswari CF MRM profiling</cx:pt>
          <cx:pt idx="89">Hassan-BRC-Ahmed</cx:pt>
          <cx:pt idx="90">Flaherty_VF_PIP</cx:pt>
          <cx:pt idx="91">Young-BRC-DARPA</cx:pt>
          <cx:pt idx="92">Fraley-ASJ-duck eyes 006</cx:pt>
          <cx:pt idx="93">Thompson_HTE_VF</cx:pt>
          <cx:pt idx="94">Hoagland-BRC-Henrique</cx:pt>
          <cx:pt idx="95">Ming_CF_MRM profiling</cx:pt>
          <cx:pt idx="96">Fraley_Neaves-ASJ-Endocann</cx:pt>
          <cx:pt idx="97">Chopra-BT-Caitlin Q-TOF Feb 2026</cx:pt>
          <cx:pt idx="98">Mishra-ASJ-Rahul</cx:pt>
          <cx:pt idx="99">Casey-CF-BARDA</cx:pt>
          <cx:pt idx="100">Shannahan-BRC-Matheus</cx:pt>
          <cx:pt idx="101">Sankar-ASJ-Bianca</cx:pt>
          <cx:pt idx="102">Widhalm-YH-Mearaj</cx:pt>
          <cx:pt idx="103">Cannon_CF_DESI MS imaging</cx:pt>
          <cx:pt idx="104">Taylor-ASJ-PenicillinAmk</cx:pt>
          <cx:pt idx="105">Wolf-YH-13C-Cysteine metabolites</cx:pt>
          <cx:pt idx="106">Low-ASJ-Reuben LIFT</cx:pt>
          <cx:pt idx="107">Hall-YH-teaching</cx:pt>
          <cx:pt idx="108">Low-ASJ-Suresh Y</cx:pt>
          <cx:pt idx="109">Lindemann_CF_MRM profiling</cx:pt>
          <cx:pt idx="110">Mesecar_HT facility_SULT2B1b</cx:pt>
          <cx:pt idx="111">Schneebeli-BT-Brenson March 2026</cx:pt>
          <cx:pt idx="112">Chapple-BRC-Zhiwei</cx:pt>
          <cx:pt idx="113">Schaser_CF_DESI MS imaging</cx:pt>
          <cx:pt idx="114">Freeman-Mendes_CF_MRM profiling</cx:pt>
          <cx:pt idx="115">Cooks_CF_Mousumi LC-MS/MS</cx:pt>
          <cx:pt idx="116">Aryal-BRC-Punya(Liu)</cx:pt>
          <cx:pt idx="117">Tamagno_CF_MRM profiling</cx:pt>
          <cx:pt idx="118">Chapple-ASJ-Chase</cx:pt>
          <cx:pt idx="119">Drown-ASJ-Maria Tomy</cx:pt>
          <cx:pt idx="120">Low-ASJ-Charles</cx:pt>
          <cx:pt idx="121">Chopra-BT-Surabhi Q-TOF Feb 2026</cx:pt>
          <cx:pt idx="122">Needham-YH-sulfates_2025</cx:pt>
          <cx:pt idx="123">Aguilar-ASJ-Zafirlukast</cx:pt>
          <cx:pt idx="124">Jeong_HTE_VF</cx:pt>
          <cx:pt idx="125">Low-ASJ-Jensen</cx:pt>
          <cx:pt idx="126">Dudareva-ASJ-Matt B</cx:pt>
          <cx:pt idx="127">Casey-YH-Lactose_Wonders 2025</cx:pt>
          <cx:pt idx="128">Buczkowski-ASJ-fipronil</cx:pt>
          <cx:pt idx="129">Tao-ASJ-Zheng</cx:pt>
          <cx:pt idx="130">Shannahan-ASJ-GSL Matheus</cx:pt>
          <cx:pt idx="131">Schneebeli-BT-Brenson April 2026</cx:pt>
          <cx:pt idx="132">Mydy-ASJ-Lisa</cx:pt>
          <cx:pt idx="133">Aryal-BRC-Punya(Park)</cx:pt>
          <cx:pt idx="134">Huang-BT-Baotong April 2026</cx:pt>
          <cx:pt idx="135">freeman-brc-Vasisht</cx:pt>
          <cx:pt idx="136">Henderson-ASJ-Zoey</cx:pt>
          <cx:pt idx="137">Schneebeli-BT-Ahmed March 2026</cx:pt>
          <cx:pt idx="138">Chopra-BT-Surabhi April 2026</cx:pt>
          <cx:pt idx="139">Chopra-BT-Thomas March 2026</cx:pt>
          <cx:pt idx="140">Drown-ASJ-Kithmadie</cx:pt>
          <cx:pt idx="141">Rahimi-YH-Devandra</cx:pt>
          <cx:pt idx="142">Casey-CF-MRM profiling</cx:pt>
          <cx:pt idx="143">RGC_VF_DDI</cx:pt>
          <cx:pt idx="144">Kim-BRC-Jeongim(UF)</cx:pt>
          <cx:pt idx="145">Chopra-BT-Guang Yang April 2026</cx:pt>
          <cx:pt idx="146">Sankar-YH-Peter</cx:pt>
          <cx:pt idx="147">Low-ASJ-Chen</cx:pt>
          <cx:pt idx="148">Ferreira - Lilly project</cx:pt>
          <cx:pt idx="149">Gaston-ASJ-Snoac 2025</cx:pt>
          <cx:pt idx="150">Huang-BT-Shihao April 2026</cx:pt>
          <cx:pt idx="151">Chopra-BT-Thomas Q-TOF Feb 2026</cx:pt>
          <cx:pt idx="152">Chopra-BT-Guang Yang BIND QQQ1 Aug 2025</cx:pt>
          <cx:pt idx="153">Reddivari-BRC-Jose</cx:pt>
          <cx:pt idx="154">Weake-YH-Lucas</cx:pt>
          <cx:pt idx="155">Byrn-BRC-BIRS</cx:pt>
          <cx:pt idx="156">Lindemann-BRC-Miguel Qtof</cx:pt>
          <cx:pt idx="157">Schneebeli-BT-Kyle April 2026</cx:pt>
          <cx:pt idx="158">Thompson-ASJ-Sourish CPL</cx:pt>
          <cx:pt idx="159">Baloni-brc-Boyu_DO NOT USE</cx:pt>
          <cx:pt idx="160">Morato_Suzuki_VF</cx:pt>
          <cx:pt idx="161">Zhao_CF_MRM profiling</cx:pt>
          <cx:pt idx="162">Chopra-BT-David Schiff base detection</cx:pt>
          <cx:pt idx="163">Smith-ASJ-SCFA and profile</cx:pt>
          <cx:pt idx="164">Aime-BRC-Terry</cx:pt>
          <cx:pt idx="165">Gaston-ASJ-Cater Snoac</cx:pt>
          <cx:pt idx="166">Chopra-BT-Saniya BIND QQQ1 Aug 2025</cx:pt>
          <cx:pt idx="167">Bowman-BRC-Mishra</cx:pt>
          <cx:pt idx="168">Shannahan_CF_BC lipids</cx:pt>
          <cx:pt idx="169">Schneebeli-BT-Kyle March 2026</cx:pt>
          <cx:pt idx="170">Hoagland-BRC-Shubham</cx:pt>
          <cx:pt idx="171">Hoverman-YH-Pyraclostrobin</cx:pt>
          <cx:pt idx="172">Cochrane-BT-Minhas March 2026</cx:pt>
          <cx:pt idx="173">Chopra-BT-Guang Yang BIND QQQ1 July 2025</cx:pt>
          <cx:pt idx="174">Chopra-BT-Saniya April 2026</cx:pt>
          <cx:pt idx="175">Chopra-BT-Surabhi March 2026</cx:pt>
          <cx:pt idx="176">Ristroph-YH-Luke 2025</cx:pt>
          <cx:pt idx="177">Cochrane-BT-Minhas Q-TOF Feb 2026</cx:pt>
          <cx:pt idx="178">Yao-ASJ-Kamrun limonene</cx:pt>
          <cx:pt idx="179">MPF-AMEE-3450</cx:pt>
          <cx:pt idx="180">Eun Joong Oh-YH-amino acids</cx:pt>
          <cx:pt idx="181">Laskin-BRC-Xindi</cx:pt>
          <cx:pt idx="182">Cochrane-BT-Minhas April 2026</cx:pt>
          <cx:pt idx="183">Ristroph-YH-Streptomycin</cx:pt>
          <cx:pt idx="184">Davisson-BT-Charles March 2026</cx:pt>
          <cx:pt idx="185">Weiruo_CF_DESI-MSI</cx:pt>
          <cx:pt idx="186">AmpSci-BT-Kaitlyn MALDI March 2026</cx:pt>
          <cx:pt idx="187">Chapple-ASJ-BC-Indole</cx:pt>
          <cx:pt idx="188">Silvia Vargas_CF_polyphenols</cx:pt>
          <cx:pt idx="189">Thompson-ASJ-DavidH</cx:pt>
          <cx:pt idx="190">parkinson-brc-carson</cx:pt>
          <cx:pt idx="191">Cherkauer-ASJ-Yewle</cx:pt>
          <cx:pt idx="192">Zhou-ASJ-Yaqin</cx:pt>
          <cx:pt idx="193">Schneebeli-BT-Brenson MALDI Feb 2026</cx:pt>
          <cx:pt idx="194">MPF-EMS-3240</cx:pt>
          <cx:pt idx="195">Schneebeli-BT-Jeremy April 2026</cx:pt>
          <cx:pt idx="196">MPF-EMS-3239</cx:pt>
          <cx:pt idx="197">Martinez-BT-GCMS Samples June 2025</cx:pt>
          <cx:pt idx="198">Green-CF-DESI MSI</cx:pt>
          <cx:pt idx="199">Davisson-BT-Charles April 2026</cx:pt>
          <cx:pt idx="200">Schneebeli-BT-Ke Xu MALDI Feb 2026</cx:pt>
          <cx:pt idx="201">Yeo-ASJ-Sota</cx:pt>
          <cx:pt idx="202">Chopra-BT-Saniya March 2026</cx:pt>
          <cx:pt idx="203">Rahimi-YH-Amoxicillin</cx:pt>
          <cx:pt idx="204">Schneebeli-BT-Ahmed MALDI Feb 2026</cx:pt>
          <cx:pt idx="205">Luo-BT-Yu Zhu MALDI Feb 2026</cx:pt>
          <cx:pt idx="206">Chopra-BT-Surabhi Feb 2026 sample submission</cx:pt>
          <cx:pt idx="207">Thompson-BT-Feng Qu March 2026</cx:pt>
          <cx:pt idx="208">Srinivasarao-BT-Sudarsan</cx:pt>
          <cx:pt idx="209">Davisson-BT-Charles MALDI Feb 2026</cx:pt>
          <cx:pt idx="210">Schneebeli-BT-Ke Xu March 2026</cx:pt>
          <cx:pt idx="211">Chopra-BT-Saniya BIND QQQ1 July 2025</cx:pt>
          <cx:pt idx="212">Chopra-BT-Surabhi BIND QQQ1 July 2025</cx:pt>
          <cx:pt idx="213">Schneebeli-BT-Ahmed April 2026</cx:pt>
          <cx:pt idx="214">MPF-AMEE-3422</cx:pt>
          <cx:pt idx="215">Kenttamaa-ASJ-Kawthar</cx:pt>
          <cx:pt idx="216">Zacharioudakis-BT-Vanessa March 2026</cx:pt>
          <cx:pt idx="217">Chopra-BT-Guang Yang Q-TOF Feb 2026</cx:pt>
          <cx:pt idx="218">Schneebeli-BT-Ke Xu April 2026</cx:pt>
          <cx:pt idx="219">Thompson-BT-Feng Qu Jan 2026 sample submission</cx:pt>
          <cx:pt idx="220">AmpSci-BT-Kaitlyn MALDI Feb 2026</cx:pt>
          <cx:pt idx="221">Schneebeli-BT-Bazil March 2026</cx:pt>
          <cx:pt idx="222">Srinivasarao-BT-Ananda</cx:pt>
          <cx:pt idx="223">Chopra-BT-Surabhi BIND QQQ1 Aug 2025</cx:pt>
          <cx:pt idx="224">Dykhuizen-BT-Rinky April 2026</cx:pt>
          <cx:pt idx="225">Chopra-BT-Guang Yang March 2026</cx:pt>
          <cx:pt idx="226">Hudmon-BT-Yalan MALDI March 2026</cx:pt>
          <cx:pt idx="227">Luo-BT-Yu Zhu MALDI March 2026</cx:pt>
          <cx:pt idx="228">Luo-BT-Yu Zhu MALDI April 2026</cx:pt>
          <cx:pt idx="229">Schneebeli-BT-Kyle MALDI Feb 2026</cx:pt>
          <cx:pt idx="230">Lindemann-BT-Sajal GC</cx:pt>
          <cx:pt idx="231">AmpSci-BT-Kaitlyn April 2026</cx:pt>
          <cx:pt idx="232">Zacharioudakis-BT-Vanessa Feb 2026</cx:pt>
          <cx:pt idx="233">Srinivasarao-BT-Charles</cx:pt>
          <cx:pt idx="234">Chopra-BT-Thomas April 2026</cx:pt>
          <cx:pt idx="235">Chopra-BT-Ahad Q-TOF+QQQ June 2025</cx:pt>
          <cx:pt idx="236">Drown-ASJ-Byron QQQ</cx:pt>
          <cx:pt idx="237">Bryon_Miranda_Cyclic Peptides</cx:pt>
          <cx:pt idx="238">Widhalm-ASJ-Bishop</cx:pt>
          <cx:pt idx="239">Casey-ASJ-Linda flux</cx:pt>
        </cx:lvl>
      </cx:strDim>
      <cx:numDim type="val">
        <cx:f>'MPF Paretos'!$AX$3:$AX$242</cx:f>
        <cx:lvl ptCount="240" formatCode="General">
          <cx:pt idx="0">1079.4100000000001</cx:pt>
          <cx:pt idx="1">515</cx:pt>
          <cx:pt idx="2">464.55000000000001</cx:pt>
          <cx:pt idx="3">422.34999999999997</cx:pt>
          <cx:pt idx="4">415</cx:pt>
          <cx:pt idx="5">379.37</cx:pt>
          <cx:pt idx="6">327.17999999999995</cx:pt>
          <cx:pt idx="7">311.68000000000001</cx:pt>
          <cx:pt idx="8">282</cx:pt>
          <cx:pt idx="9">260.80000000000001</cx:pt>
          <cx:pt idx="10">250.13</cx:pt>
          <cx:pt idx="11">168.49999999999997</cx:pt>
          <cx:pt idx="12">167.75999999999999</cx:pt>
          <cx:pt idx="13">167.44</cx:pt>
          <cx:pt idx="14">156.90000000000001</cx:pt>
          <cx:pt idx="15">156.58999999999997</cx:pt>
          <cx:pt idx="16">151</cx:pt>
          <cx:pt idx="17">140</cx:pt>
          <cx:pt idx="18">140</cx:pt>
          <cx:pt idx="19">130.53</cx:pt>
          <cx:pt idx="20">130</cx:pt>
          <cx:pt idx="21">120.39</cx:pt>
          <cx:pt idx="22">101.87</cx:pt>
          <cx:pt idx="23">101.42</cx:pt>
          <cx:pt idx="24">100.52000000000001</cx:pt>
          <cx:pt idx="25">99.179999999999993</cx:pt>
          <cx:pt idx="26">92.5</cx:pt>
          <cx:pt idx="27">91.080000000000013</cx:pt>
          <cx:pt idx="28">87.769999999999996</cx:pt>
          <cx:pt idx="29">87.249999999999986</cx:pt>
          <cx:pt idx="30">80.72999999999999</cx:pt>
          <cx:pt idx="31">78.210000000000008</cx:pt>
          <cx:pt idx="32">76.849999999999994</cx:pt>
          <cx:pt idx="33">74.900000000000006</cx:pt>
          <cx:pt idx="34">73.439999999999998</cx:pt>
          <cx:pt idx="35">72.430000000000007</cx:pt>
          <cx:pt idx="36">71.570000000000007</cx:pt>
          <cx:pt idx="37">71.230000000000004</cx:pt>
          <cx:pt idx="38">69.52000000000001</cx:pt>
          <cx:pt idx="39">66.629999999999995</cx:pt>
          <cx:pt idx="40">66.030000000000001</cx:pt>
          <cx:pt idx="41">65.959999999999994</cx:pt>
          <cx:pt idx="42">63.829999999999998</cx:pt>
          <cx:pt idx="43">62.5</cx:pt>
          <cx:pt idx="44">61.68</cx:pt>
          <cx:pt idx="45">61</cx:pt>
          <cx:pt idx="46">60.299999999999997</cx:pt>
          <cx:pt idx="47">60.109999999999999</cx:pt>
          <cx:pt idx="48">59.600000000000001</cx:pt>
          <cx:pt idx="49">56.600000000000001</cx:pt>
          <cx:pt idx="50">54.090000000000003</cx:pt>
          <cx:pt idx="51">53.509999999999998</cx:pt>
          <cx:pt idx="52">52.459999999999994</cx:pt>
          <cx:pt idx="53">51.450000000000003</cx:pt>
          <cx:pt idx="54">49.700000000000003</cx:pt>
          <cx:pt idx="55">49.460000000000001</cx:pt>
          <cx:pt idx="56">48.219999999999999</cx:pt>
          <cx:pt idx="57">46.049999999999997</cx:pt>
          <cx:pt idx="58">45.900000000000006</cx:pt>
          <cx:pt idx="59">43.190000000000012</cx:pt>
          <cx:pt idx="60">43.120000000000005</cx:pt>
          <cx:pt idx="61">43</cx:pt>
          <cx:pt idx="62">42.5</cx:pt>
          <cx:pt idx="63">42.200000000000003</cx:pt>
          <cx:pt idx="64">41.779999999999994</cx:pt>
          <cx:pt idx="65">41.490000000000002</cx:pt>
          <cx:pt idx="66">41.460000000000001</cx:pt>
          <cx:pt idx="67">41.299999999999997</cx:pt>
          <cx:pt idx="68">41</cx:pt>
          <cx:pt idx="69">39.559999999999995</cx:pt>
          <cx:pt idx="70">39.099999999999994</cx:pt>
          <cx:pt idx="71">39</cx:pt>
          <cx:pt idx="72">38.840000000000003</cx:pt>
          <cx:pt idx="73">38.609999999999999</cx:pt>
          <cx:pt idx="74">38.040000000000006</cx:pt>
          <cx:pt idx="75">36.289999999999999</cx:pt>
          <cx:pt idx="76">36.280000000000001</cx:pt>
          <cx:pt idx="77">35.5</cx:pt>
          <cx:pt idx="78">34</cx:pt>
          <cx:pt idx="79">33.549999999999997</cx:pt>
          <cx:pt idx="80">32.620000000000005</cx:pt>
          <cx:pt idx="81">32.010000000000005</cx:pt>
          <cx:pt idx="82">31.68</cx:pt>
          <cx:pt idx="83">31.449999999999999</cx:pt>
          <cx:pt idx="84">30.899999999999999</cx:pt>
          <cx:pt idx="85">30.699999999999999</cx:pt>
          <cx:pt idx="86">30.539999999999999</cx:pt>
          <cx:pt idx="87">29.91</cx:pt>
          <cx:pt idx="88">29.800000000000001</cx:pt>
          <cx:pt idx="89">29.120000000000001</cx:pt>
          <cx:pt idx="90">29</cx:pt>
          <cx:pt idx="91">28.699999999999999</cx:pt>
          <cx:pt idx="92">28.57</cx:pt>
          <cx:pt idx="93">28</cx:pt>
          <cx:pt idx="94">27.02</cx:pt>
          <cx:pt idx="95">26.699999999999996</cx:pt>
          <cx:pt idx="96">26.109999999999999</cx:pt>
          <cx:pt idx="97">26</cx:pt>
          <cx:pt idx="98">26</cx:pt>
          <cx:pt idx="99">24.649999999999999</cx:pt>
          <cx:pt idx="100">24.48</cx:pt>
          <cx:pt idx="101">24.399999999999999</cx:pt>
          <cx:pt idx="102">24.140000000000001</cx:pt>
          <cx:pt idx="103">24.100000000000001</cx:pt>
          <cx:pt idx="104">23.580000000000002</cx:pt>
          <cx:pt idx="105">23.379999999999999</cx:pt>
          <cx:pt idx="106">23.010000000000002</cx:pt>
          <cx:pt idx="107">22.300000000000001</cx:pt>
          <cx:pt idx="108">22.050000000000001</cx:pt>
          <cx:pt idx="109">21.5</cx:pt>
          <cx:pt idx="110">21.5</cx:pt>
          <cx:pt idx="111">20.880000000000003</cx:pt>
          <cx:pt idx="112">20.170000000000002</cx:pt>
          <cx:pt idx="113">20</cx:pt>
          <cx:pt idx="114">19.829999999999998</cx:pt>
          <cx:pt idx="115">19.5</cx:pt>
          <cx:pt idx="116">19.039999999999999</cx:pt>
          <cx:pt idx="117">18.600000000000001</cx:pt>
          <cx:pt idx="118">17.890000000000001</cx:pt>
          <cx:pt idx="119">17.880000000000003</cx:pt>
          <cx:pt idx="120">17.330000000000002</cx:pt>
          <cx:pt idx="121">16.829999999999998</cx:pt>
          <cx:pt idx="122">16.780000000000001</cx:pt>
          <cx:pt idx="123">16.539999999999999</cx:pt>
          <cx:pt idx="124">16.5</cx:pt>
          <cx:pt idx="125">16.02</cx:pt>
          <cx:pt idx="126">16.010000000000002</cx:pt>
          <cx:pt idx="127">15.530000000000001</cx:pt>
          <cx:pt idx="128">15.27</cx:pt>
          <cx:pt idx="129">14.700000000000001</cx:pt>
          <cx:pt idx="130">14.35</cx:pt>
          <cx:pt idx="131">13.82</cx:pt>
          <cx:pt idx="132">13.779999999999999</cx:pt>
          <cx:pt idx="133">13.15</cx:pt>
          <cx:pt idx="134">13.050000000000001</cx:pt>
          <cx:pt idx="135">12.699999999999999</cx:pt>
          <cx:pt idx="136">12.49</cx:pt>
          <cx:pt idx="137">11.33</cx:pt>
          <cx:pt idx="138">11.199999999999999</cx:pt>
          <cx:pt idx="139">11</cx:pt>
          <cx:pt idx="140">10.74</cx:pt>
          <cx:pt idx="141">10.190000000000001</cx:pt>
          <cx:pt idx="142">10.130000000000001</cx:pt>
          <cx:pt idx="143">10</cx:pt>
          <cx:pt idx="144">9.5999999999999996</cx:pt>
          <cx:pt idx="145">9.5500000000000007</cx:pt>
          <cx:pt idx="146">9.5</cx:pt>
          <cx:pt idx="147">8.8599999999999994</cx:pt>
          <cx:pt idx="148">8.5999999999999996</cx:pt>
          <cx:pt idx="149">8.5700000000000003</cx:pt>
          <cx:pt idx="150">8.3300000000000001</cx:pt>
          <cx:pt idx="151">8.3300000000000001</cx:pt>
          <cx:pt idx="152">8.3300000000000001</cx:pt>
          <cx:pt idx="153">8.1999999999999993</cx:pt>
          <cx:pt idx="154">8.1600000000000001</cx:pt>
          <cx:pt idx="155">8</cx:pt>
          <cx:pt idx="156">7.7400000000000002</cx:pt>
          <cx:pt idx="157">7.6600000000000001</cx:pt>
          <cx:pt idx="158">7.3800000000000008</cx:pt>
          <cx:pt idx="159">7.1200000000000001</cx:pt>
          <cx:pt idx="160">7</cx:pt>
          <cx:pt idx="161">7</cx:pt>
          <cx:pt idx="162">6.6699999999999999</cx:pt>
          <cx:pt idx="163">6.4800000000000004</cx:pt>
          <cx:pt idx="164">6.3799999999999999</cx:pt>
          <cx:pt idx="165">6.3799999999999999</cx:pt>
          <cx:pt idx="166">6.3300000000000001</cx:pt>
          <cx:pt idx="167">6.3100000000000005</cx:pt>
          <cx:pt idx="168">6</cx:pt>
          <cx:pt idx="169">6</cx:pt>
          <cx:pt idx="170">5.9000000000000004</cx:pt>
          <cx:pt idx="171">5.5099999999999998</cx:pt>
          <cx:pt idx="172">5.4199999999999999</cx:pt>
          <cx:pt idx="173">5.3300000000000001</cx:pt>
          <cx:pt idx="174">5.3200000000000003</cx:pt>
          <cx:pt idx="175">5.2100000000000009</cx:pt>
          <cx:pt idx="176">5.0800000000000001</cx:pt>
          <cx:pt idx="177">5</cx:pt>
          <cx:pt idx="178">5</cx:pt>
          <cx:pt idx="179">4.9900000000000002</cx:pt>
          <cx:pt idx="180">4.9100000000000001</cx:pt>
          <cx:pt idx="181">4.5999999999999996</cx:pt>
          <cx:pt idx="182">4.5</cx:pt>
          <cx:pt idx="183">4.2300000000000004</cx:pt>
          <cx:pt idx="184">4.1600000000000001</cx:pt>
          <cx:pt idx="185">3.8999999999999999</cx:pt>
          <cx:pt idx="186">3.8300000000000001</cx:pt>
          <cx:pt idx="187">3.6499999999999999</cx:pt>
          <cx:pt idx="188">3.6400000000000001</cx:pt>
          <cx:pt idx="189">3.5600000000000005</cx:pt>
          <cx:pt idx="190">3.5600000000000001</cx:pt>
          <cx:pt idx="191">3.5499999999999998</cx:pt>
          <cx:pt idx="192">3.48</cx:pt>
          <cx:pt idx="193">3.3300000000000001</cx:pt>
          <cx:pt idx="194">3.3300000000000001</cx:pt>
          <cx:pt idx="195">3.1600000000000001</cx:pt>
          <cx:pt idx="196">3</cx:pt>
          <cx:pt idx="197">3</cx:pt>
          <cx:pt idx="198">3</cx:pt>
          <cx:pt idx="199">2.9900000000000002</cx:pt>
          <cx:pt idx="200">2.8300000000000001</cx:pt>
          <cx:pt idx="201">2.8100000000000001</cx:pt>
          <cx:pt idx="202">2.6600000000000001</cx:pt>
          <cx:pt idx="203">2.5499999999999998</cx:pt>
          <cx:pt idx="204">2.5</cx:pt>
          <cx:pt idx="205">2.5</cx:pt>
          <cx:pt idx="206">2.4899999999999998</cx:pt>
          <cx:pt idx="207">2.4899999999999998</cx:pt>
          <cx:pt idx="208">2.4899999999999998</cx:pt>
          <cx:pt idx="209">2.3300000000000001</cx:pt>
          <cx:pt idx="210">2.3300000000000001</cx:pt>
          <cx:pt idx="211">2.3300000000000001</cx:pt>
          <cx:pt idx="212">2.3300000000000001</cx:pt>
          <cx:pt idx="213">2.1600000000000001</cx:pt>
          <cx:pt idx="214">1.9900000000000002</cx:pt>
          <cx:pt idx="215">1.8599999999999999</cx:pt>
          <cx:pt idx="216">1.6599999999999999</cx:pt>
          <cx:pt idx="217">1.6599999999999999</cx:pt>
          <cx:pt idx="218">1.5</cx:pt>
          <cx:pt idx="219">1.5</cx:pt>
          <cx:pt idx="220">1.5</cx:pt>
          <cx:pt idx="221">1.5</cx:pt>
          <cx:pt idx="222">1.49</cx:pt>
          <cx:pt idx="223">1.3300000000000001</cx:pt>
          <cx:pt idx="224">1</cx:pt>
          <cx:pt idx="225">0.92000000000000004</cx:pt>
          <cx:pt idx="226">0.82999999999999996</cx:pt>
          <cx:pt idx="227">0.82999999999999996</cx:pt>
          <cx:pt idx="228">0.66000000000000003</cx:pt>
          <cx:pt idx="229">0.66000000000000003</cx:pt>
          <cx:pt idx="230">0.64000000000000001</cx:pt>
          <cx:pt idx="231">0.5</cx:pt>
          <cx:pt idx="232">0.5</cx:pt>
          <cx:pt idx="233">0.48999999999999999</cx:pt>
          <cx:pt idx="234">0.41999999999999998</cx:pt>
          <cx:pt idx="235">0.33000000000000002</cx:pt>
          <cx:pt idx="236">0.31</cx:pt>
          <cx:pt idx="237">0.20000000000000001</cx:pt>
          <cx:pt idx="238">0.16</cx:pt>
          <cx:pt idx="239">0</cx:pt>
        </cx:lvl>
      </cx:numDim>
    </cx:data>
  </cx:chartData>
  <cx:chart>
    <cx:title pos="t" align="ctr" overlay="0">
      <cx:tx>
        <cx:txData>
          <cx:v>Metabolomics Projects FY26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Metabolomics Projects FY26</a:t>
          </a:r>
        </a:p>
      </cx:txPr>
    </cx:title>
    <cx:plotArea>
      <cx:plotAreaRegion>
        <cx:series layoutId="clusteredColumn" uniqueId="{00000000-BEAA-4235-B790-1C583D6ADA81}">
          <cx:dataId val="0"/>
          <cx:layoutPr>
            <cx:aggregation/>
          </cx:layoutPr>
          <cx:axisId val="0"/>
        </cx:series>
        <cx:series layoutId="paretoLine" ownerIdx="0" uniqueId="{63328277-263A-431F-A012-6A3C4336E4A4}">
          <cx:axisId val="1"/>
        </cx:series>
      </cx:plotAreaRegion>
      <cx:axis id="0">
        <cx:valScaling/>
        <cx:title>
          <cx:tx>
            <cx:txData>
              <cx:v>Billed instrument hours</cx:v>
            </cx:txData>
          </cx:tx>
        </cx:title>
        <cx:tickLabels/>
      </cx:axis>
      <cx:axis id="1">
        <cx:valScaling max="1" min="0"/>
        <cx:units unit="percentage"/>
        <cx:tickLabels/>
      </cx:axis>
      <cx:axis id="2" hidden="1">
        <cx:catScaling/>
        <cx:tickLabels/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'MPF Paretos'!$AH$3:$AH$121</cx:f>
        <cx:lvl ptCount="119">
          <cx:pt idx="0">Zhou-BRC-polymyxins</cx:pt>
          <cx:pt idx="1">Lyon-BRC-Brianna</cx:pt>
          <cx:pt idx="2">Dilkes-BRC-Ryan</cx:pt>
          <cx:pt idx="3">McAdam-ASJ-ABA</cx:pt>
          <cx:pt idx="4">Ferreira_INventorschallenge</cx:pt>
          <cx:pt idx="5">Kaplan-ASJ-James</cx:pt>
          <cx:pt idx="6">Casey-ASJ-Ary</cx:pt>
          <cx:pt idx="7">Spencer_Missouri_CF_EVs_Eleanore</cx:pt>
          <cx:pt idx="8">Perera-JF-profiling</cx:pt>
          <cx:pt idx="9">Duncan_CF_ovary fat lipidomics</cx:pt>
          <cx:pt idx="10">Kaplan-ASJ-Jacob</cx:pt>
          <cx:pt idx="11">Park-ASJ-Naltraxone</cx:pt>
          <cx:pt idx="12">Taylor-BRC-VitC HC</cx:pt>
          <cx:pt idx="13">Chapple-BRC-JeffS</cx:pt>
          <cx:pt idx="14">Boerman-ASJ-FAMES</cx:pt>
          <cx:pt idx="15">Doudareva-Widhalm-ASJ-Manoj</cx:pt>
          <cx:pt idx="16">Taylor-BRC-bute</cx:pt>
          <cx:pt idx="17">Foster-ASJ-John Ternest</cx:pt>
          <cx:pt idx="18">Ellis at ECU_CF_acycarnitines_Andrea</cx:pt>
          <cx:pt idx="19">Ferreira_INventors Challenge2</cx:pt>
          <cx:pt idx="20">Risselada-KC-Carboplatin</cx:pt>
          <cx:pt idx="21">Yeo-ASJ-Joonyoung</cx:pt>
          <cx:pt idx="22">Thompson-BRC-Shruti</cx:pt>
          <cx:pt idx="23">Cooks_CF_IBRI bacteria</cx:pt>
          <cx:pt idx="24">Sintim-BRC-Clement</cx:pt>
          <cx:pt idx="25">Ellis_CF_acylcarnitines_Andrea</cx:pt>
          <cx:pt idx="26">Jiang-BRC-Kilia</cx:pt>
          <cx:pt idx="27">Mishra-ASJ-VitC</cx:pt>
          <cx:pt idx="28">Perera-ASJ-SialicAcid</cx:pt>
          <cx:pt idx="29">Gallant-BRC-Gretchen</cx:pt>
          <cx:pt idx="30">Flaherty-ASJ-Chelsea</cx:pt>
          <cx:pt idx="31">Hoverman-ASJ-Riley</cx:pt>
          <cx:pt idx="32">Park-ASJ-Donepezil</cx:pt>
          <cx:pt idx="33">Rundlof-ASJ-Pesticides</cx:pt>
          <cx:pt idx="34">Vireque_CF_embryos</cx:pt>
          <cx:pt idx="35">Weaver-ASJ-VitD</cx:pt>
          <cx:pt idx="36">Stahelin_cell lipidomics_Souad_CF</cx:pt>
          <cx:pt idx="37">Knapp-KC-Eric</cx:pt>
          <cx:pt idx="38">Santos-BRC-Ana TB</cx:pt>
          <cx:pt idx="39">Teegarden-ASJ-Madeline</cx:pt>
          <cx:pt idx="40">Yeo-BRC-SAY</cx:pt>
          <cx:pt idx="41">Doudareva-BRC-JoeL</cx:pt>
          <cx:pt idx="42">Ary_CF_milk lipidomics</cx:pt>
          <cx:pt idx="43">Dilkes-BRC-Ryan2</cx:pt>
          <cx:pt idx="44">Freeman-ASJ-TCEs</cx:pt>
          <cx:pt idx="45">Shannahan_CF_LMI_Lisa Kobos</cx:pt>
          <cx:pt idx="46">Chapple-BRC-JeffS(2)</cx:pt>
          <cx:pt idx="47">Kaplan-ASJ-Ingwell</cx:pt>
          <cx:pt idx="48">Pugia_Weaver_CTSI_CF</cx:pt>
          <cx:pt idx="49">Xie-BRC-liver</cx:pt>
          <cx:pt idx="50">Chapple-ASJ-Candy</cx:pt>
          <cx:pt idx="51">Watts-ASJ-Pevonedistat</cx:pt>
          <cx:pt idx="52">Lindemann-BRC-microbiome</cx:pt>
          <cx:pt idx="53">Kuhn_viral protein lipids_CF_Thu Cao</cx:pt>
          <cx:pt idx="54">Chapple-BRC-Fabiola</cx:pt>
          <cx:pt idx="55">Chopra-ASJ-Cory</cx:pt>
          <cx:pt idx="56">Hoagland-BRC-Amit</cx:pt>
          <cx:pt idx="57">Hudson-BRC-Hari</cx:pt>
          <cx:pt idx="58">Shah-BRC-LIMK2</cx:pt>
          <cx:pt idx="59">Chelsea Clyde-Brockway_turtle serum lipidomics_CF</cx:pt>
          <cx:pt idx="60">O'Connell-BRC-bone</cx:pt>
          <cx:pt idx="61">Donkin-JF-Isotopologues</cx:pt>
          <cx:pt idx="62">Stauffacher-BRC-Vatsal</cx:pt>
          <cx:pt idx="63">Dunn-ASJ-PU Landry</cx:pt>
          <cx:pt idx="64">Krupke-ASJ-Alford</cx:pt>
          <cx:pt idx="65">Sintim-ASJ-Delmis</cx:pt>
          <cx:pt idx="66">Shannahan_CF_nanoparticles_Kobos</cx:pt>
          <cx:pt idx="67">Shi-AJ-3HPMA</cx:pt>
          <cx:pt idx="68">Hato-ASJ-Purines</cx:pt>
          <cx:pt idx="69">Ratcliff_CF and JF_oxycholesterols_Jiang</cx:pt>
          <cx:pt idx="70">Kim-BRC-meat profile</cx:pt>
          <cx:pt idx="71">MPF-PR-766</cx:pt>
          <cx:pt idx="72">Souad_Zhuoer_CF_MRM-profiling</cx:pt>
          <cx:pt idx="73">Clase_bacterial lipids_CF_Yi Li</cx:pt>
          <cx:pt idx="74">Dilkes-ASJ-Brassinolides</cx:pt>
          <cx:pt idx="75">Donkin-ASJ-Linda</cx:pt>
          <cx:pt idx="76">Boerman-ASJ-Ary</cx:pt>
          <cx:pt idx="77">Ramkrishna-BRC-Parul</cx:pt>
          <cx:pt idx="78">Kaplan-ASJ-Paola</cx:pt>
          <cx:pt idx="79">Verma-BRC-Miguel</cx:pt>
          <cx:pt idx="80">Knapp-BRC-Cotinine</cx:pt>
          <cx:pt idx="81">Freeman-PM-Atrazine</cx:pt>
          <cx:pt idx="82">Buczkowski-ASJ-fipronil</cx:pt>
          <cx:pt idx="83">Liceaga-ASJ-AminoAcids</cx:pt>
          <cx:pt idx="84">Mishra-BRC-Bacillus</cx:pt>
          <cx:pt idx="85">Oconnell_CF_bone</cx:pt>
          <cx:pt idx="86">Tran-BRC-Cindy</cx:pt>
          <cx:pt idx="87">Kaplan-ASJ-Tom</cx:pt>
          <cx:pt idx="88">Hoverman-ASJ-Logan</cx:pt>
          <cx:pt idx="89">Shin-ASJ-SCFA</cx:pt>
          <cx:pt idx="90">Couetil_JFM_LDF</cx:pt>
          <cx:pt idx="91">Thompson-ASJ-Zinia</cx:pt>
          <cx:pt idx="92">Ejeta-KC-Patrick</cx:pt>
          <cx:pt idx="93">Feng_Kuang__CF_muscle cells lipidomics</cx:pt>
          <cx:pt idx="94">Carpita-BRC-Haibing</cx:pt>
          <cx:pt idx="95">Micanovic_CF_Kidney2</cx:pt>
          <cx:pt idx="96">Parkinson-BRC-NP</cx:pt>
          <cx:pt idx="97">Clase_CF_LCM brain cancer_Miloro</cx:pt>
          <cx:pt idx="98">MPF-DK-738</cx:pt>
          <cx:pt idx="99">Doudareva-BRC-Yichun</cx:pt>
          <cx:pt idx="100">Yao-ASJ-Jingfan</cx:pt>
          <cx:pt idx="101">Perera-ASJ-Sphingolipids</cx:pt>
          <cx:pt idx="102">Richmond-PM-insecticides</cx:pt>
          <cx:pt idx="103">Kuang_CF_Feng_MuscleEScells</cx:pt>
          <cx:pt idx="104">Carpita-BRC-Sowinski</cx:pt>
          <cx:pt idx="105">Sepulveda-ASJ-EE2</cx:pt>
          <cx:pt idx="106">Hogenesch-ASJ-CycDiAMP</cx:pt>
          <cx:pt idx="107">Kasinski-BRC-Sander</cx:pt>
          <cx:pt idx="108">Sintim-BRC-PK</cx:pt>
          <cx:pt idx="109">Chopra-ASJ-drug</cx:pt>
          <cx:pt idx="110">Thompson-ASJ-Shayak</cx:pt>
          <cx:pt idx="111">Ramkrishna-BRC-Akancha-hydroxyurea</cx:pt>
          <cx:pt idx="112">Stewart-ASJ-Betaine</cx:pt>
          <cx:pt idx="113">Campbell-ASJ-Robert</cx:pt>
          <cx:pt idx="114">Low-ASJ-John Hausman</cx:pt>
          <cx:pt idx="115">Sintim-BRC-Ken</cx:pt>
          <cx:pt idx="116">Sintim-BRC-Modi</cx:pt>
          <cx:pt idx="117">Ramkrishna_PM_Hydroxyurea</cx:pt>
          <cx:pt idx="118">HogenEsch_JFM_AD</cx:pt>
        </cx:lvl>
      </cx:strDim>
      <cx:numDim type="val">
        <cx:f>'MPF Paretos'!$AI$3:$AI$121</cx:f>
        <cx:lvl ptCount="119" formatCode="General">
          <cx:pt idx="0">612.64999999999998</cx:pt>
          <cx:pt idx="1">385.56000000000006</cx:pt>
          <cx:pt idx="2">315.36000000000001</cx:pt>
          <cx:pt idx="3">314.31000000000006</cx:pt>
          <cx:pt idx="4">289.42000000000002</cx:pt>
          <cx:pt idx="5">280.76999999999998</cx:pt>
          <cx:pt idx="6">274.04000000000002</cx:pt>
          <cx:pt idx="7">156</cx:pt>
          <cx:pt idx="8">113.23</cx:pt>
          <cx:pt idx="9">100</cx:pt>
          <cx:pt idx="10">94.920000000000002</cx:pt>
          <cx:pt idx="11">94.039999999999992</cx:pt>
          <cx:pt idx="12">85.349999999999994</cx:pt>
          <cx:pt idx="13">82.230000000000004</cx:pt>
          <cx:pt idx="14">81.5</cx:pt>
          <cx:pt idx="15">78.610000000000014</cx:pt>
          <cx:pt idx="16">76.609999999999999</cx:pt>
          <cx:pt idx="17">75.510000000000005</cx:pt>
          <cx:pt idx="18">70</cx:pt>
          <cx:pt idx="19">67</cx:pt>
          <cx:pt idx="20">66.420000000000002</cx:pt>
          <cx:pt idx="21">63.240000000000009</cx:pt>
          <cx:pt idx="22">61.490000000000002</cx:pt>
          <cx:pt idx="23">60.200000000000003</cx:pt>
          <cx:pt idx="24">56.890000000000001</cx:pt>
          <cx:pt idx="25">55.109999999999999</cx:pt>
          <cx:pt idx="26">53.649999999999999</cx:pt>
          <cx:pt idx="27">53.010000000000005</cx:pt>
          <cx:pt idx="28">52.580000000000005</cx:pt>
          <cx:pt idx="29">52.320000000000007</cx:pt>
          <cx:pt idx="30">51.100000000000001</cx:pt>
          <cx:pt idx="31">48.170000000000002</cx:pt>
          <cx:pt idx="32">48.060000000000002</cx:pt>
          <cx:pt idx="33">46.780000000000001</cx:pt>
          <cx:pt idx="34">44.799999999999997</cx:pt>
          <cx:pt idx="35">43</cx:pt>
          <cx:pt idx="36">39.859999999999999</cx:pt>
          <cx:pt idx="37">37.539999999999999</cx:pt>
          <cx:pt idx="38">31.780000000000001</cx:pt>
          <cx:pt idx="39">31.460000000000001</cx:pt>
          <cx:pt idx="40">31.310000000000002</cx:pt>
          <cx:pt idx="41">30.109999999999999</cx:pt>
          <cx:pt idx="42">30</cx:pt>
          <cx:pt idx="43">29.530000000000001</cx:pt>
          <cx:pt idx="44">29.170000000000002</cx:pt>
          <cx:pt idx="45">28.859999999999999</cx:pt>
          <cx:pt idx="46">28.600000000000001</cx:pt>
          <cx:pt idx="47">28.41</cx:pt>
          <cx:pt idx="48">28</cx:pt>
          <cx:pt idx="49">26.460000000000001</cx:pt>
          <cx:pt idx="50">24.220000000000002</cx:pt>
          <cx:pt idx="51">24.02</cx:pt>
          <cx:pt idx="52">21.699999999999999</cx:pt>
          <cx:pt idx="53">21.48</cx:pt>
          <cx:pt idx="54">21.460000000000001</cx:pt>
          <cx:pt idx="55">20.379999999999999</cx:pt>
          <cx:pt idx="56">19.880000000000003</cx:pt>
          <cx:pt idx="57">19.620000000000001</cx:pt>
          <cx:pt idx="58">18.5</cx:pt>
          <cx:pt idx="59">18.079999999999998</cx:pt>
          <cx:pt idx="60">17.899999999999999</cx:pt>
          <cx:pt idx="61">17.800000000000001</cx:pt>
          <cx:pt idx="62">17.609999999999999</cx:pt>
          <cx:pt idx="63">17.550000000000001</cx:pt>
          <cx:pt idx="64">17.460000000000001</cx:pt>
          <cx:pt idx="65">16.5</cx:pt>
          <cx:pt idx="66">16.359999999999999</cx:pt>
          <cx:pt idx="67">16.350000000000001</cx:pt>
          <cx:pt idx="68">16.300000000000001</cx:pt>
          <cx:pt idx="69">16.149999999999999</cx:pt>
          <cx:pt idx="70">15.58</cx:pt>
          <cx:pt idx="71">15.1</cx:pt>
          <cx:pt idx="72">15</cx:pt>
          <cx:pt idx="73">14.460000000000001</cx:pt>
          <cx:pt idx="74">14</cx:pt>
          <cx:pt idx="75">13.530000000000001</cx:pt>
          <cx:pt idx="76">12.850000000000001</cx:pt>
          <cx:pt idx="77">12.84</cx:pt>
          <cx:pt idx="78">12.800000000000001</cx:pt>
          <cx:pt idx="79">11.949999999999999</cx:pt>
          <cx:pt idx="80">11.85</cx:pt>
          <cx:pt idx="81">11.43</cx:pt>
          <cx:pt idx="82">11.18</cx:pt>
          <cx:pt idx="83">10.5</cx:pt>
          <cx:pt idx="84">10.460000000000001</cx:pt>
          <cx:pt idx="85">9.8599999999999994</cx:pt>
          <cx:pt idx="86">9.75</cx:pt>
          <cx:pt idx="87">9.75</cx:pt>
          <cx:pt idx="88">9.4000000000000004</cx:pt>
          <cx:pt idx="89">8.9000000000000004</cx:pt>
          <cx:pt idx="90">8.0600000000000005</cx:pt>
          <cx:pt idx="91">7.8099999999999996</cx:pt>
          <cx:pt idx="92">7.8099999999999996</cx:pt>
          <cx:pt idx="93">7</cx:pt>
          <cx:pt idx="94">6.7999999999999998</cx:pt>
          <cx:pt idx="95">6.71</cx:pt>
          <cx:pt idx="96">6.2000000000000002</cx:pt>
          <cx:pt idx="97">6</cx:pt>
          <cx:pt idx="98">5.25</cx:pt>
          <cx:pt idx="99">5.1299999999999999</cx:pt>
          <cx:pt idx="100">5</cx:pt>
          <cx:pt idx="101">5</cx:pt>
          <cx:pt idx="102">4.9100000000000001</cx:pt>
          <cx:pt idx="103">4.7999999999999998</cx:pt>
          <cx:pt idx="104">4.46</cx:pt>
          <cx:pt idx="105">4.3300000000000001</cx:pt>
          <cx:pt idx="106">3.8300000000000001</cx:pt>
          <cx:pt idx="107">3.7999999999999998</cx:pt>
          <cx:pt idx="108">3.6299999999999999</cx:pt>
          <cx:pt idx="109">3.23</cx:pt>
          <cx:pt idx="110">2.7599999999999998</cx:pt>
          <cx:pt idx="111">2.7000000000000002</cx:pt>
          <cx:pt idx="112">2.5</cx:pt>
          <cx:pt idx="113">2.3199999999999998</cx:pt>
          <cx:pt idx="114">1.2</cx:pt>
          <cx:pt idx="115">1</cx:pt>
          <cx:pt idx="116">1</cx:pt>
          <cx:pt idx="117">1</cx:pt>
          <cx:pt idx="118">0.93000000000000005</cx:pt>
        </cx:lvl>
      </cx:numDim>
    </cx:data>
  </cx:chartData>
  <cx:chart>
    <cx:title pos="t" align="ctr" overlay="0">
      <cx:tx>
        <cx:txData>
          <cx:v>Metabolomics Projects  FY19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Metabolomics Projects  FY19</a:t>
          </a:r>
        </a:p>
      </cx:txPr>
    </cx:title>
    <cx:plotArea>
      <cx:plotAreaRegion>
        <cx:series layoutId="clusteredColumn" uniqueId="{00000000-216A-4D4E-824B-71DD050AC3DB}">
          <cx:tx>
            <cx:txData>
              <cx:f>'MPF Paretos'!$AI$2</cx:f>
              <cx:v>Hours</cx:v>
            </cx:txData>
          </cx:tx>
          <cx:dataId val="0"/>
          <cx:layoutPr>
            <cx:aggregation/>
          </cx:layoutPr>
          <cx:axisId val="0"/>
        </cx:series>
        <cx:series layoutId="paretoLine" ownerIdx="0" uniqueId="{C1D49E69-4C58-46E6-B726-DF587F0A82C0}">
          <cx:axisId val="1"/>
        </cx:series>
      </cx:plotAreaRegion>
      <cx:axis id="0">
        <cx:valScaling/>
        <cx:title>
          <cx:tx>
            <cx:txData>
              <cx:v>Billed instrument hours</cx:v>
            </cx:txData>
          </cx:tx>
        </cx:title>
        <cx:tickLabels/>
      </cx:axis>
      <cx:axis id="1">
        <cx:valScaling max="1" min="0"/>
        <cx:units unit="percentage"/>
        <cx:tickLabels/>
      </cx:axis>
      <cx:axis id="2" hidden="1">
        <cx:catScaling/>
        <cx:title>
          <cx:tx>
            <cx:txData>
              <cx:v>Projects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/>
              </a:pPr>
              <a:r>
                <a:rPr lang="en-US" sz="9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Projects</a:t>
              </a:r>
            </a:p>
          </cx:txPr>
        </cx:title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0D60C8-5FD8-4F3F-BB32-E1569A4448EA}" type="doc">
      <dgm:prSet loTypeId="urn:microsoft.com/office/officeart/2005/8/layout/venn2" loCatId="relationship" qsTypeId="urn:microsoft.com/office/officeart/2005/8/quickstyle/3d1#1" qsCatId="3D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46399D40-FAB2-442F-9D16-F8A1EB0B9174}">
      <dgm:prSet phldrT="[Text]" phldr="1"/>
      <dgm:spPr>
        <a:solidFill>
          <a:srgbClr val="4270C0"/>
        </a:solidFill>
      </dgm:spPr>
      <dgm:t>
        <a:bodyPr/>
        <a:lstStyle/>
        <a:p>
          <a:endParaRPr lang="en-US"/>
        </a:p>
      </dgm:t>
    </dgm:pt>
    <dgm:pt modelId="{7707F2A9-D48A-4603-89C6-630A576496CA}" type="parTrans" cxnId="{864DAB8A-FE85-440D-9484-6EFC2AE99C64}">
      <dgm:prSet/>
      <dgm:spPr/>
      <dgm:t>
        <a:bodyPr/>
        <a:lstStyle/>
        <a:p>
          <a:endParaRPr lang="en-US"/>
        </a:p>
      </dgm:t>
    </dgm:pt>
    <dgm:pt modelId="{A96E6F9F-8B31-4126-9747-DEBB5D9D3AB6}" type="sibTrans" cxnId="{864DAB8A-FE85-440D-9484-6EFC2AE99C64}">
      <dgm:prSet/>
      <dgm:spPr/>
      <dgm:t>
        <a:bodyPr/>
        <a:lstStyle/>
        <a:p>
          <a:endParaRPr lang="en-US"/>
        </a:p>
      </dgm:t>
    </dgm:pt>
    <dgm:pt modelId="{0E9BFE79-9A14-4B32-863D-5A1E1103200A}">
      <dgm:prSet phldrT="[Text]" phldr="1"/>
      <dgm:spPr>
        <a:solidFill>
          <a:srgbClr val="4270C0"/>
        </a:solidFill>
      </dgm:spPr>
      <dgm:t>
        <a:bodyPr/>
        <a:lstStyle/>
        <a:p>
          <a:endParaRPr lang="en-US"/>
        </a:p>
      </dgm:t>
    </dgm:pt>
    <dgm:pt modelId="{EC3B138C-E3D0-41DD-841A-BBA8BF8DE91C}" type="parTrans" cxnId="{CB8B978A-81FC-4ABF-B83E-5C192FA08D02}">
      <dgm:prSet/>
      <dgm:spPr/>
      <dgm:t>
        <a:bodyPr/>
        <a:lstStyle/>
        <a:p>
          <a:endParaRPr lang="en-US"/>
        </a:p>
      </dgm:t>
    </dgm:pt>
    <dgm:pt modelId="{88F2EEC2-22E1-4A0C-B594-64C2388A8B47}" type="sibTrans" cxnId="{CB8B978A-81FC-4ABF-B83E-5C192FA08D02}">
      <dgm:prSet/>
      <dgm:spPr/>
      <dgm:t>
        <a:bodyPr/>
        <a:lstStyle/>
        <a:p>
          <a:endParaRPr lang="en-US"/>
        </a:p>
      </dgm:t>
    </dgm:pt>
    <dgm:pt modelId="{8E04D4C0-CD52-4E0A-9435-2AB002D642FF}">
      <dgm:prSet phldrT="[Text]" phldr="1"/>
      <dgm:spPr>
        <a:solidFill>
          <a:srgbClr val="4270C0"/>
        </a:solidFill>
      </dgm:spPr>
      <dgm:t>
        <a:bodyPr/>
        <a:lstStyle/>
        <a:p>
          <a:endParaRPr lang="en-US" dirty="0"/>
        </a:p>
      </dgm:t>
    </dgm:pt>
    <dgm:pt modelId="{46F439A0-F7E3-4A26-AB4D-D392CBF9D30B}" type="parTrans" cxnId="{ADF5AF72-C5B2-41D0-BD35-D6B7561E9065}">
      <dgm:prSet/>
      <dgm:spPr/>
      <dgm:t>
        <a:bodyPr/>
        <a:lstStyle/>
        <a:p>
          <a:endParaRPr lang="en-US"/>
        </a:p>
      </dgm:t>
    </dgm:pt>
    <dgm:pt modelId="{71343F4B-ECE1-47F1-AB7B-EF054590C585}" type="sibTrans" cxnId="{ADF5AF72-C5B2-41D0-BD35-D6B7561E9065}">
      <dgm:prSet/>
      <dgm:spPr/>
      <dgm:t>
        <a:bodyPr/>
        <a:lstStyle/>
        <a:p>
          <a:endParaRPr lang="en-US"/>
        </a:p>
      </dgm:t>
    </dgm:pt>
    <dgm:pt modelId="{CB8ED0EB-2AC1-4723-8AB3-477E75615A5D}" type="pres">
      <dgm:prSet presAssocID="{320D60C8-5FD8-4F3F-BB32-E1569A4448EA}" presName="Name0" presStyleCnt="0">
        <dgm:presLayoutVars>
          <dgm:chMax val="7"/>
          <dgm:resizeHandles val="exact"/>
        </dgm:presLayoutVars>
      </dgm:prSet>
      <dgm:spPr/>
    </dgm:pt>
    <dgm:pt modelId="{95DF3B0C-78D5-465F-8CC3-86BBE69AFADA}" type="pres">
      <dgm:prSet presAssocID="{320D60C8-5FD8-4F3F-BB32-E1569A4448EA}" presName="comp1" presStyleCnt="0"/>
      <dgm:spPr/>
    </dgm:pt>
    <dgm:pt modelId="{7E39DBFE-CEA8-404F-8A64-135E524F1F36}" type="pres">
      <dgm:prSet presAssocID="{320D60C8-5FD8-4F3F-BB32-E1569A4448EA}" presName="circle1" presStyleLbl="node1" presStyleIdx="0" presStyleCnt="3"/>
      <dgm:spPr/>
    </dgm:pt>
    <dgm:pt modelId="{531BED8A-C69D-42F8-9829-2DAC24616D81}" type="pres">
      <dgm:prSet presAssocID="{320D60C8-5FD8-4F3F-BB32-E1569A4448EA}" presName="c1text" presStyleLbl="node1" presStyleIdx="0" presStyleCnt="3">
        <dgm:presLayoutVars>
          <dgm:bulletEnabled val="1"/>
        </dgm:presLayoutVars>
      </dgm:prSet>
      <dgm:spPr/>
    </dgm:pt>
    <dgm:pt modelId="{CB793184-E5B7-449E-8689-2FBA1BF01085}" type="pres">
      <dgm:prSet presAssocID="{320D60C8-5FD8-4F3F-BB32-E1569A4448EA}" presName="comp2" presStyleCnt="0"/>
      <dgm:spPr/>
    </dgm:pt>
    <dgm:pt modelId="{38C30051-560F-414F-B83C-EC82390C76FE}" type="pres">
      <dgm:prSet presAssocID="{320D60C8-5FD8-4F3F-BB32-E1569A4448EA}" presName="circle2" presStyleLbl="node1" presStyleIdx="1" presStyleCnt="3" custScaleX="72180" custScaleY="74852" custLinFactNeighborX="-1663" custLinFactNeighborY="-43891"/>
      <dgm:spPr/>
    </dgm:pt>
    <dgm:pt modelId="{1AEF96D2-74AA-4DFC-A633-B9A909585534}" type="pres">
      <dgm:prSet presAssocID="{320D60C8-5FD8-4F3F-BB32-E1569A4448EA}" presName="c2text" presStyleLbl="node1" presStyleIdx="1" presStyleCnt="3">
        <dgm:presLayoutVars>
          <dgm:bulletEnabled val="1"/>
        </dgm:presLayoutVars>
      </dgm:prSet>
      <dgm:spPr/>
    </dgm:pt>
    <dgm:pt modelId="{95476F4D-F536-40CA-8F32-0D2979AAE227}" type="pres">
      <dgm:prSet presAssocID="{320D60C8-5FD8-4F3F-BB32-E1569A4448EA}" presName="comp3" presStyleCnt="0"/>
      <dgm:spPr/>
    </dgm:pt>
    <dgm:pt modelId="{5E9DEB04-24D3-4336-A7A0-BB13A9288CF0}" type="pres">
      <dgm:prSet presAssocID="{320D60C8-5FD8-4F3F-BB32-E1569A4448EA}" presName="circle3" presStyleLbl="node1" presStyleIdx="2" presStyleCnt="3" custScaleX="63875" custScaleY="68196" custLinFactY="-2600" custLinFactNeighborX="-3319" custLinFactNeighborY="-100000"/>
      <dgm:spPr/>
    </dgm:pt>
    <dgm:pt modelId="{3475F87F-F239-47AD-9237-6B0DDE53793A}" type="pres">
      <dgm:prSet presAssocID="{320D60C8-5FD8-4F3F-BB32-E1569A4448EA}" presName="c3text" presStyleLbl="node1" presStyleIdx="2" presStyleCnt="3">
        <dgm:presLayoutVars>
          <dgm:bulletEnabled val="1"/>
        </dgm:presLayoutVars>
      </dgm:prSet>
      <dgm:spPr/>
    </dgm:pt>
  </dgm:ptLst>
  <dgm:cxnLst>
    <dgm:cxn modelId="{43F32C01-D16B-4487-9BE7-394B1FBA8668}" type="presOf" srcId="{0E9BFE79-9A14-4B32-863D-5A1E1103200A}" destId="{38C30051-560F-414F-B83C-EC82390C76FE}" srcOrd="0" destOrd="0" presId="urn:microsoft.com/office/officeart/2005/8/layout/venn2"/>
    <dgm:cxn modelId="{4F9B8340-1D4B-4498-84B9-7327B570B30D}" type="presOf" srcId="{8E04D4C0-CD52-4E0A-9435-2AB002D642FF}" destId="{5E9DEB04-24D3-4336-A7A0-BB13A9288CF0}" srcOrd="0" destOrd="0" presId="urn:microsoft.com/office/officeart/2005/8/layout/venn2"/>
    <dgm:cxn modelId="{ADF5AF72-C5B2-41D0-BD35-D6B7561E9065}" srcId="{320D60C8-5FD8-4F3F-BB32-E1569A4448EA}" destId="{8E04D4C0-CD52-4E0A-9435-2AB002D642FF}" srcOrd="2" destOrd="0" parTransId="{46F439A0-F7E3-4A26-AB4D-D392CBF9D30B}" sibTransId="{71343F4B-ECE1-47F1-AB7B-EF054590C585}"/>
    <dgm:cxn modelId="{CB8B978A-81FC-4ABF-B83E-5C192FA08D02}" srcId="{320D60C8-5FD8-4F3F-BB32-E1569A4448EA}" destId="{0E9BFE79-9A14-4B32-863D-5A1E1103200A}" srcOrd="1" destOrd="0" parTransId="{EC3B138C-E3D0-41DD-841A-BBA8BF8DE91C}" sibTransId="{88F2EEC2-22E1-4A0C-B594-64C2388A8B47}"/>
    <dgm:cxn modelId="{864DAB8A-FE85-440D-9484-6EFC2AE99C64}" srcId="{320D60C8-5FD8-4F3F-BB32-E1569A4448EA}" destId="{46399D40-FAB2-442F-9D16-F8A1EB0B9174}" srcOrd="0" destOrd="0" parTransId="{7707F2A9-D48A-4603-89C6-630A576496CA}" sibTransId="{A96E6F9F-8B31-4126-9747-DEBB5D9D3AB6}"/>
    <dgm:cxn modelId="{5C6D9B90-DD68-4386-83D2-0CE04B33CD61}" type="presOf" srcId="{0E9BFE79-9A14-4B32-863D-5A1E1103200A}" destId="{1AEF96D2-74AA-4DFC-A633-B9A909585534}" srcOrd="1" destOrd="0" presId="urn:microsoft.com/office/officeart/2005/8/layout/venn2"/>
    <dgm:cxn modelId="{CBE5CDBE-CAA6-44F5-BA5A-05FF1C868B90}" type="presOf" srcId="{46399D40-FAB2-442F-9D16-F8A1EB0B9174}" destId="{531BED8A-C69D-42F8-9829-2DAC24616D81}" srcOrd="1" destOrd="0" presId="urn:microsoft.com/office/officeart/2005/8/layout/venn2"/>
    <dgm:cxn modelId="{146D20E1-4ED0-4FCF-B5CE-34E6F0322B27}" type="presOf" srcId="{320D60C8-5FD8-4F3F-BB32-E1569A4448EA}" destId="{CB8ED0EB-2AC1-4723-8AB3-477E75615A5D}" srcOrd="0" destOrd="0" presId="urn:microsoft.com/office/officeart/2005/8/layout/venn2"/>
    <dgm:cxn modelId="{881A6BE9-6D97-4F16-A207-9BFC0B1477B8}" type="presOf" srcId="{8E04D4C0-CD52-4E0A-9435-2AB002D642FF}" destId="{3475F87F-F239-47AD-9237-6B0DDE53793A}" srcOrd="1" destOrd="0" presId="urn:microsoft.com/office/officeart/2005/8/layout/venn2"/>
    <dgm:cxn modelId="{8AE5C0EE-BFF1-49FE-BB0E-7C2B439C7FFD}" type="presOf" srcId="{46399D40-FAB2-442F-9D16-F8A1EB0B9174}" destId="{7E39DBFE-CEA8-404F-8A64-135E524F1F36}" srcOrd="0" destOrd="0" presId="urn:microsoft.com/office/officeart/2005/8/layout/venn2"/>
    <dgm:cxn modelId="{F0ADA61F-3967-42E6-8447-B963A9E4EFA4}" type="presParOf" srcId="{CB8ED0EB-2AC1-4723-8AB3-477E75615A5D}" destId="{95DF3B0C-78D5-465F-8CC3-86BBE69AFADA}" srcOrd="0" destOrd="0" presId="urn:microsoft.com/office/officeart/2005/8/layout/venn2"/>
    <dgm:cxn modelId="{76079A74-93DD-4BE8-B9B4-D8ACBD4185F9}" type="presParOf" srcId="{95DF3B0C-78D5-465F-8CC3-86BBE69AFADA}" destId="{7E39DBFE-CEA8-404F-8A64-135E524F1F36}" srcOrd="0" destOrd="0" presId="urn:microsoft.com/office/officeart/2005/8/layout/venn2"/>
    <dgm:cxn modelId="{FCAA904F-63D3-493C-89B9-EE83449CA6D2}" type="presParOf" srcId="{95DF3B0C-78D5-465F-8CC3-86BBE69AFADA}" destId="{531BED8A-C69D-42F8-9829-2DAC24616D81}" srcOrd="1" destOrd="0" presId="urn:microsoft.com/office/officeart/2005/8/layout/venn2"/>
    <dgm:cxn modelId="{5FA39961-C98A-41BD-99D4-18A8E4F31CF4}" type="presParOf" srcId="{CB8ED0EB-2AC1-4723-8AB3-477E75615A5D}" destId="{CB793184-E5B7-449E-8689-2FBA1BF01085}" srcOrd="1" destOrd="0" presId="urn:microsoft.com/office/officeart/2005/8/layout/venn2"/>
    <dgm:cxn modelId="{EF4BB546-5331-491E-A0FE-5D7CFB90A7E0}" type="presParOf" srcId="{CB793184-E5B7-449E-8689-2FBA1BF01085}" destId="{38C30051-560F-414F-B83C-EC82390C76FE}" srcOrd="0" destOrd="0" presId="urn:microsoft.com/office/officeart/2005/8/layout/venn2"/>
    <dgm:cxn modelId="{50AFEB64-00CA-445B-81BE-E810C6E0A4F3}" type="presParOf" srcId="{CB793184-E5B7-449E-8689-2FBA1BF01085}" destId="{1AEF96D2-74AA-4DFC-A633-B9A909585534}" srcOrd="1" destOrd="0" presId="urn:microsoft.com/office/officeart/2005/8/layout/venn2"/>
    <dgm:cxn modelId="{CD692929-4624-44F3-AF2E-C254CFB6BA87}" type="presParOf" srcId="{CB8ED0EB-2AC1-4723-8AB3-477E75615A5D}" destId="{95476F4D-F536-40CA-8F32-0D2979AAE227}" srcOrd="2" destOrd="0" presId="urn:microsoft.com/office/officeart/2005/8/layout/venn2"/>
    <dgm:cxn modelId="{D35240FD-ECB1-4E29-A1C9-EAD4F260CA72}" type="presParOf" srcId="{95476F4D-F536-40CA-8F32-0D2979AAE227}" destId="{5E9DEB04-24D3-4336-A7A0-BB13A9288CF0}" srcOrd="0" destOrd="0" presId="urn:microsoft.com/office/officeart/2005/8/layout/venn2"/>
    <dgm:cxn modelId="{EFA6A677-6319-4755-A4CA-57313B590109}" type="presParOf" srcId="{95476F4D-F536-40CA-8F32-0D2979AAE227}" destId="{3475F87F-F239-47AD-9237-6B0DDE53793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9DBFE-CEA8-404F-8A64-135E524F1F36}">
      <dsp:nvSpPr>
        <dsp:cNvPr id="0" name=""/>
        <dsp:cNvSpPr/>
      </dsp:nvSpPr>
      <dsp:spPr>
        <a:xfrm>
          <a:off x="1102775" y="0"/>
          <a:ext cx="4246837" cy="4246837"/>
        </a:xfrm>
        <a:prstGeom prst="ellipse">
          <a:avLst/>
        </a:prstGeom>
        <a:solidFill>
          <a:srgbClr val="42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2484059" y="212341"/>
        <a:ext cx="1484269" cy="637025"/>
      </dsp:txXfrm>
    </dsp:sp>
    <dsp:sp modelId="{38C30051-560F-414F-B83C-EC82390C76FE}">
      <dsp:nvSpPr>
        <dsp:cNvPr id="0" name=""/>
        <dsp:cNvSpPr/>
      </dsp:nvSpPr>
      <dsp:spPr>
        <a:xfrm>
          <a:off x="2023712" y="64222"/>
          <a:ext cx="2299025" cy="2384131"/>
        </a:xfrm>
        <a:prstGeom prst="ellipse">
          <a:avLst/>
        </a:prstGeom>
        <a:solidFill>
          <a:srgbClr val="42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637552" y="213231"/>
        <a:ext cx="1071345" cy="447024"/>
      </dsp:txXfrm>
    </dsp:sp>
    <dsp:sp modelId="{5E9DEB04-24D3-4336-A7A0-BB13A9288CF0}">
      <dsp:nvSpPr>
        <dsp:cNvPr id="0" name=""/>
        <dsp:cNvSpPr/>
      </dsp:nvSpPr>
      <dsp:spPr>
        <a:xfrm>
          <a:off x="2477550" y="282457"/>
          <a:ext cx="1356333" cy="1448086"/>
        </a:xfrm>
        <a:prstGeom prst="ellipse">
          <a:avLst/>
        </a:prstGeom>
        <a:solidFill>
          <a:srgbClr val="42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2676181" y="644478"/>
        <a:ext cx="959072" cy="724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0.83014</cdr:x>
      <cdr:y>0.21737</cdr:y>
    </cdr:from>
    <cdr:to>
      <cdr:x>0.95828</cdr:x>
      <cdr:y>0.4295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BEFC3B0B-8789-5D42-5B8C-89A25AF8CB7D}"/>
            </a:ext>
          </a:extLst>
        </cdr:cNvPr>
        <cdr:cNvSpPr/>
      </cdr:nvSpPr>
      <cdr:spPr>
        <a:xfrm xmlns:a="http://schemas.openxmlformats.org/drawingml/2006/main">
          <a:off x="4541302" y="819901"/>
          <a:ext cx="700993" cy="80013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chemeClr val="accent5"/>
          </a:solidFill>
        </a:ln>
      </cdr:spPr>
      <cdr:style>
        <a:lnRef xmlns:a="http://schemas.openxmlformats.org/drawingml/2006/main" idx="2">
          <a:schemeClr val="dk1">
            <a:shade val="50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0.10564</cdr:x>
      <cdr:y>0.36969</cdr:y>
    </cdr:from>
    <cdr:to>
      <cdr:x>0.1837</cdr:x>
      <cdr:y>0.48383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BEFC3B0B-8789-5D42-5B8C-89A25AF8CB7D}"/>
            </a:ext>
          </a:extLst>
        </cdr:cNvPr>
        <cdr:cNvSpPr/>
      </cdr:nvSpPr>
      <cdr:spPr>
        <a:xfrm xmlns:a="http://schemas.openxmlformats.org/drawingml/2006/main">
          <a:off x="573224" y="1623303"/>
          <a:ext cx="423524" cy="501217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chemeClr val="accent5"/>
          </a:solidFill>
        </a:ln>
      </cdr:spPr>
      <cdr:style>
        <a:lnRef xmlns:a="http://schemas.openxmlformats.org/drawingml/2006/main" idx="2">
          <a:schemeClr val="dk1">
            <a:shade val="50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0.05806</cdr:x>
      <cdr:y>0.25421</cdr:y>
    </cdr:from>
    <cdr:to>
      <cdr:x>0.32712</cdr:x>
      <cdr:y>0.33832</cdr:y>
    </cdr:to>
    <cdr:sp macro="" textlink="">
      <cdr:nvSpPr>
        <cdr:cNvPr id="3" name="TextBox 12">
          <a:extLst xmlns:a="http://schemas.openxmlformats.org/drawingml/2006/main">
            <a:ext uri="{FF2B5EF4-FFF2-40B4-BE49-F238E27FC236}">
              <a16:creationId xmlns:a16="http://schemas.microsoft.com/office/drawing/2014/main" id="{BFBB9EBD-1551-5830-4DE7-D45C56ABE0AA}"/>
            </a:ext>
          </a:extLst>
        </cdr:cNvPr>
        <cdr:cNvSpPr txBox="1"/>
      </cdr:nvSpPr>
      <cdr:spPr>
        <a:xfrm xmlns:a="http://schemas.openxmlformats.org/drawingml/2006/main">
          <a:off x="315053" y="1116260"/>
          <a:ext cx="145995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13% of users</a:t>
          </a:r>
        </a:p>
      </cdr:txBody>
    </cdr:sp>
  </cdr:relSizeAnchor>
  <cdr:relSizeAnchor xmlns:cdr="http://schemas.openxmlformats.org/drawingml/2006/chartDrawing">
    <cdr:from>
      <cdr:x>0.72889</cdr:x>
      <cdr:y>0.12953</cdr:y>
    </cdr:from>
    <cdr:to>
      <cdr:x>0.9954</cdr:x>
      <cdr:y>0.21364</cdr:y>
    </cdr:to>
    <cdr:sp macro="" textlink="">
      <cdr:nvSpPr>
        <cdr:cNvPr id="4" name="TextBox 12">
          <a:extLst xmlns:a="http://schemas.openxmlformats.org/drawingml/2006/main">
            <a:ext uri="{FF2B5EF4-FFF2-40B4-BE49-F238E27FC236}">
              <a16:creationId xmlns:a16="http://schemas.microsoft.com/office/drawing/2014/main" id="{3FBB8682-17C9-EC96-72DC-754D37A37EFA}"/>
            </a:ext>
          </a:extLst>
        </cdr:cNvPr>
        <cdr:cNvSpPr txBox="1"/>
      </cdr:nvSpPr>
      <cdr:spPr>
        <a:xfrm xmlns:a="http://schemas.openxmlformats.org/drawingml/2006/main">
          <a:off x="3955011" y="568749"/>
          <a:ext cx="144610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17% of users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97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12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urdue Logo" descr="Purdue Logo">
            <a:extLst>
              <a:ext uri="{FF2B5EF4-FFF2-40B4-BE49-F238E27FC236}">
                <a16:creationId xmlns:a16="http://schemas.microsoft.com/office/drawing/2014/main" id="{121060AA-930A-4F8F-D7F6-9CFE824946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077" y="5756157"/>
            <a:ext cx="2709200" cy="48493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C3163-7E89-C90A-4497-846BA498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A7288C-38D9-0159-D0E4-B042D466D1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47B2B3-AD22-934B-7901-EF00010BA35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821C840C-3AA9-6493-3A9D-CE82D8D492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6DC60-EE89-734D-242E-5043417AC8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DC806-6E08-B58A-6B09-ECD209B759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80C45-204B-0517-4FC2-236945E741B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3C43D-3312-15BB-B055-F99C088EB6F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0A2560-8530-94AA-9E7F-F5A56AB4E3D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B72767-6954-6B12-1677-BE947CE88EB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45827-5CB3-E873-7680-6D8C2AAB95D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1CBD603-B977-E0E5-7C2E-C0061CD0B72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BA4B2908-555F-78CD-D5EA-D087520FF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143" y="5756156"/>
            <a:ext cx="2709200" cy="484940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8F108-1702-5F20-3D95-B2102374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5" name="Purdue Logo" descr="Purdue Logo">
            <a:extLst>
              <a:ext uri="{FF2B5EF4-FFF2-40B4-BE49-F238E27FC236}">
                <a16:creationId xmlns:a16="http://schemas.microsoft.com/office/drawing/2014/main" id="{F444D1CF-9A99-D079-5D89-6DE824A893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52A11A-CEFD-01B7-2324-466BE85E97B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39" name="Purdue Logo" descr="Purdue Logo">
            <a:extLst>
              <a:ext uri="{FF2B5EF4-FFF2-40B4-BE49-F238E27FC236}">
                <a16:creationId xmlns:a16="http://schemas.microsoft.com/office/drawing/2014/main" id="{28B0C093-6F71-44D4-5731-9A086B781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556C0F-0FF4-1816-A9DC-60D03FBFCE5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urdue Logo" descr="Purdue Logo">
            <a:extLst>
              <a:ext uri="{FF2B5EF4-FFF2-40B4-BE49-F238E27FC236}">
                <a16:creationId xmlns:a16="http://schemas.microsoft.com/office/drawing/2014/main" id="{28B0C093-6F71-44D4-5731-9A086B781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728143-5B5E-2F91-1A50-ECF61312F188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82938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3836B8-46F8-6347-6A27-7BDA1D77E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82938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23C719-BBA8-8B6C-9920-142BDE7B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urdue Logo" descr="Purdue Logo">
            <a:extLst>
              <a:ext uri="{FF2B5EF4-FFF2-40B4-BE49-F238E27FC236}">
                <a16:creationId xmlns:a16="http://schemas.microsoft.com/office/drawing/2014/main" id="{D1A65555-63A8-D3C1-AA71-F25B3071BD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070" y="5739119"/>
            <a:ext cx="2709200" cy="48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BA4B2908-555F-78CD-D5EA-D087520FF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143" y="5756156"/>
            <a:ext cx="2709200" cy="484940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67525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FC2CE8-E7A7-5DA8-903C-7C61B21A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CEF9E-3A6E-C6FF-42DA-EDF0D1D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85743F-DCAE-A9EE-5293-03DFB306B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57E46A32-0E35-7B3E-4B6F-A7D50B076D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54E73-61A3-FF0B-7F4C-17B1D97376A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urdue Logo" descr="Purdue Logo">
            <a:extLst>
              <a:ext uri="{FF2B5EF4-FFF2-40B4-BE49-F238E27FC236}">
                <a16:creationId xmlns:a16="http://schemas.microsoft.com/office/drawing/2014/main" id="{1187A0AE-82DF-15CC-71EB-814F9338E8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9EA93-442C-59A0-2250-A5181989CD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D9D56DBC-682D-9000-C377-A3E36338D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4" y="6227781"/>
            <a:ext cx="1803190" cy="32276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7EB8B-3A4C-F880-133B-94D59A7B36B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CC5ACE-5747-34C7-00B2-2E4EABE6A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4663" y="6290433"/>
            <a:ext cx="1100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4776A-187E-9540-9EA4-8D5781AB76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hdr="0" ft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0.png"/><Relationship Id="rId5" Type="http://schemas.microsoft.com/office/2014/relationships/chartEx" Target="../charts/chartEx2.xml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28FE7-39FD-524E-E559-70F87F52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Stories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883D5-144B-2A67-2099-C42C32688F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Using operational data to highlight the impact of cores</a:t>
            </a:r>
          </a:p>
        </p:txBody>
      </p:sp>
    </p:spTree>
    <p:extLst>
      <p:ext uri="{BB962C8B-B14F-4D97-AF65-F5344CB8AC3E}">
        <p14:creationId xmlns:p14="http://schemas.microsoft.com/office/powerpoint/2010/main" val="2485983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6" name="Content Placeholder 25">
                <a:extLst>
                  <a:ext uri="{FF2B5EF4-FFF2-40B4-BE49-F238E27FC236}">
                    <a16:creationId xmlns:a16="http://schemas.microsoft.com/office/drawing/2014/main" id="{951FA987-2D26-6F0D-521A-C60ADE10CC4D}"/>
                  </a:ext>
                </a:extLst>
              </p:cNvPr>
              <p:cNvGraphicFramePr>
                <a:graphicFrameLocks noGrp="1"/>
              </p:cNvGraphicFramePr>
              <p:nvPr>
                <p:ph idx="13"/>
                <p:extLst>
                  <p:ext uri="{D42A27DB-BD31-4B8C-83A1-F6EECF244321}">
                    <p14:modId xmlns:p14="http://schemas.microsoft.com/office/powerpoint/2010/main" val="3604299731"/>
                  </p:ext>
                </p:extLst>
              </p:nvPr>
            </p:nvGraphicFramePr>
            <p:xfrm>
              <a:off x="6308725" y="1543050"/>
              <a:ext cx="5426075" cy="439102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26" name="Content Placeholder 25">
                <a:extLst>
                  <a:ext uri="{FF2B5EF4-FFF2-40B4-BE49-F238E27FC236}">
                    <a16:creationId xmlns:a16="http://schemas.microsoft.com/office/drawing/2014/main" id="{951FA987-2D26-6F0D-521A-C60ADE10CC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08725" y="1543050"/>
                <a:ext cx="5426075" cy="4391025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96FB3AEB-F548-BF2C-F1B4-F9D42B810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the projects break down?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0D41AE-C0C9-55BF-ED4C-C9E455AFA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8E7BB-6441-F847-63D5-79288F295C8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ontent Placeholder 6">
                <a:extLst>
                  <a:ext uri="{FF2B5EF4-FFF2-40B4-BE49-F238E27FC236}">
                    <a16:creationId xmlns:a16="http://schemas.microsoft.com/office/drawing/2014/main" id="{EF59D19D-A27E-63C2-E185-20607B882141}"/>
                  </a:ext>
                </a:extLst>
              </p:cNvPr>
              <p:cNvGraphicFramePr>
                <a:graphicFrameLocks noGrp="1"/>
              </p:cNvGraphicFramePr>
              <p:nvPr>
                <p:ph idx="12"/>
                <p:extLst>
                  <p:ext uri="{D42A27DB-BD31-4B8C-83A1-F6EECF244321}">
                    <p14:modId xmlns:p14="http://schemas.microsoft.com/office/powerpoint/2010/main" val="4114159617"/>
                  </p:ext>
                </p:extLst>
              </p:nvPr>
            </p:nvGraphicFramePr>
            <p:xfrm>
              <a:off x="468313" y="1543050"/>
              <a:ext cx="5413375" cy="439102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7" name="Content Placeholder 6">
                <a:extLst>
                  <a:ext uri="{FF2B5EF4-FFF2-40B4-BE49-F238E27FC236}">
                    <a16:creationId xmlns:a16="http://schemas.microsoft.com/office/drawing/2014/main" id="{EF59D19D-A27E-63C2-E185-20607B8821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8313" y="1543050"/>
                <a:ext cx="5413375" cy="4391025"/>
              </a:xfrm>
              <a:prstGeom prst="rect">
                <a:avLst/>
              </a:prstGeom>
            </p:spPr>
          </p:pic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6359AA2-2729-2F7E-EEB5-302E6339A260}"/>
              </a:ext>
            </a:extLst>
          </p:cNvPr>
          <p:cNvCxnSpPr/>
          <p:nvPr/>
        </p:nvCxnSpPr>
        <p:spPr>
          <a:xfrm>
            <a:off x="8313490" y="272642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7907D57-3A18-37CB-C8CD-4D16C58A014D}"/>
              </a:ext>
            </a:extLst>
          </p:cNvPr>
          <p:cNvSpPr txBox="1"/>
          <p:nvPr/>
        </p:nvSpPr>
        <p:spPr>
          <a:xfrm>
            <a:off x="1929470" y="3507406"/>
            <a:ext cx="288161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37 projects used 80% of the instrument time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10 projects over 100 hours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63 projects under 20 hours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63F90B-8374-F620-6215-6B114C34E5D3}"/>
              </a:ext>
            </a:extLst>
          </p:cNvPr>
          <p:cNvSpPr txBox="1"/>
          <p:nvPr/>
        </p:nvSpPr>
        <p:spPr>
          <a:xfrm>
            <a:off x="7757021" y="3596081"/>
            <a:ext cx="297669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65 projects used 80% of the instrument time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26 projects over 100 hours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126 projects under 20 hours</a:t>
            </a:r>
          </a:p>
        </p:txBody>
      </p:sp>
    </p:spTree>
    <p:extLst>
      <p:ext uri="{BB962C8B-B14F-4D97-AF65-F5344CB8AC3E}">
        <p14:creationId xmlns:p14="http://schemas.microsoft.com/office/powerpoint/2010/main" val="1333892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A7F95F09-A397-48C8-CC45-BF33FAB4AE10}"/>
              </a:ext>
            </a:extLst>
          </p:cNvPr>
          <p:cNvSpPr/>
          <p:nvPr/>
        </p:nvSpPr>
        <p:spPr>
          <a:xfrm>
            <a:off x="4411014" y="2244470"/>
            <a:ext cx="5073492" cy="641956"/>
          </a:xfrm>
          <a:prstGeom prst="rect">
            <a:avLst/>
          </a:prstGeom>
          <a:pattFill prst="smConfetti">
            <a:fgClr>
              <a:schemeClr val="dk1"/>
            </a:fgClr>
            <a:bgClr>
              <a:srgbClr val="FCF9E0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1D22809-6B45-C7A8-4BE5-54A9594CFA07}"/>
              </a:ext>
            </a:extLst>
          </p:cNvPr>
          <p:cNvSpPr/>
          <p:nvPr/>
        </p:nvSpPr>
        <p:spPr>
          <a:xfrm>
            <a:off x="4411014" y="4617780"/>
            <a:ext cx="5073492" cy="691287"/>
          </a:xfrm>
          <a:prstGeom prst="rect">
            <a:avLst/>
          </a:prstGeom>
          <a:pattFill prst="smConfetti">
            <a:fgClr>
              <a:schemeClr val="dk1"/>
            </a:fgClr>
            <a:bgClr>
              <a:srgbClr val="E7FDE1"/>
            </a:bgClr>
          </a:patt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F4012E0-9256-7F99-9FC9-C71D6FE3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the workflow?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1A935-E5CC-3C30-15A6-F9E92C60F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C1303-7423-E494-47E0-249D450BFCEE}"/>
              </a:ext>
            </a:extLst>
          </p:cNvPr>
          <p:cNvSpPr txBox="1"/>
          <p:nvPr/>
        </p:nvSpPr>
        <p:spPr>
          <a:xfrm>
            <a:off x="545276" y="3072867"/>
            <a:ext cx="1195264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Project intake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DE72A0-7DAC-4C4E-7B83-8481489F238A}"/>
              </a:ext>
            </a:extLst>
          </p:cNvPr>
          <p:cNvSpPr txBox="1"/>
          <p:nvPr/>
        </p:nvSpPr>
        <p:spPr>
          <a:xfrm>
            <a:off x="2426559" y="3073505"/>
            <a:ext cx="1372039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Method Development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DD943E-AE1E-482F-176E-EBE5881C23F2}"/>
              </a:ext>
            </a:extLst>
          </p:cNvPr>
          <p:cNvSpPr txBox="1"/>
          <p:nvPr/>
        </p:nvSpPr>
        <p:spPr>
          <a:xfrm>
            <a:off x="4493626" y="3926013"/>
            <a:ext cx="1210143" cy="30777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User Training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5E1562-C635-549B-C790-88B7BBAE2537}"/>
              </a:ext>
            </a:extLst>
          </p:cNvPr>
          <p:cNvSpPr txBox="1"/>
          <p:nvPr/>
        </p:nvSpPr>
        <p:spPr>
          <a:xfrm>
            <a:off x="4507677" y="2394605"/>
            <a:ext cx="1181259" cy="30777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Sample prep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983602-C389-E1F4-EB60-035668113157}"/>
              </a:ext>
            </a:extLst>
          </p:cNvPr>
          <p:cNvSpPr txBox="1"/>
          <p:nvPr/>
        </p:nvSpPr>
        <p:spPr>
          <a:xfrm>
            <a:off x="6230382" y="4792226"/>
            <a:ext cx="1181259" cy="30777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Run samples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96FD9C-84DC-CB64-E25C-9098628253A9}"/>
              </a:ext>
            </a:extLst>
          </p:cNvPr>
          <p:cNvSpPr txBox="1"/>
          <p:nvPr/>
        </p:nvSpPr>
        <p:spPr>
          <a:xfrm>
            <a:off x="8163623" y="4679335"/>
            <a:ext cx="1181259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Data Processing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FB147E-DD40-6F50-E9A2-D7E765DC92E5}"/>
              </a:ext>
            </a:extLst>
          </p:cNvPr>
          <p:cNvSpPr txBox="1"/>
          <p:nvPr/>
        </p:nvSpPr>
        <p:spPr>
          <a:xfrm>
            <a:off x="10132980" y="3519802"/>
            <a:ext cx="1372039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Data analysis and reporting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FC184E-BA7F-2657-88FE-6C8C72656F58}"/>
              </a:ext>
            </a:extLst>
          </p:cNvPr>
          <p:cNvSpPr txBox="1"/>
          <p:nvPr/>
        </p:nvSpPr>
        <p:spPr>
          <a:xfrm>
            <a:off x="8163622" y="2290637"/>
            <a:ext cx="1181259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Data processing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B1273B-BAD0-9BD7-93C1-C572D6DCE881}"/>
              </a:ext>
            </a:extLst>
          </p:cNvPr>
          <p:cNvSpPr txBox="1"/>
          <p:nvPr/>
        </p:nvSpPr>
        <p:spPr>
          <a:xfrm>
            <a:off x="6226214" y="2394606"/>
            <a:ext cx="1181259" cy="30777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Run samples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A9A0268-3BBD-CF64-BB56-35CFC66A92D0}"/>
              </a:ext>
            </a:extLst>
          </p:cNvPr>
          <p:cNvCxnSpPr>
            <a:stCxn id="10" idx="3"/>
            <a:endCxn id="17" idx="1"/>
          </p:cNvCxnSpPr>
          <p:nvPr/>
        </p:nvCxnSpPr>
        <p:spPr>
          <a:xfrm>
            <a:off x="1740540" y="3334477"/>
            <a:ext cx="686019" cy="638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FFA41EA9-4CAA-0E8E-4EA0-AA220CAACC43}"/>
              </a:ext>
            </a:extLst>
          </p:cNvPr>
          <p:cNvCxnSpPr>
            <a:cxnSpLocks/>
            <a:stCxn id="17" idx="3"/>
            <a:endCxn id="21" idx="1"/>
          </p:cNvCxnSpPr>
          <p:nvPr/>
        </p:nvCxnSpPr>
        <p:spPr>
          <a:xfrm flipV="1">
            <a:off x="3798598" y="2548494"/>
            <a:ext cx="709079" cy="786621"/>
          </a:xfrm>
          <a:prstGeom prst="bentConnector3">
            <a:avLst>
              <a:gd name="adj1" fmla="val 50000"/>
            </a:avLst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B28E59-32F2-C7CF-1112-3D525CE6E061}"/>
              </a:ext>
            </a:extLst>
          </p:cNvPr>
          <p:cNvCxnSpPr>
            <a:stCxn id="21" idx="3"/>
            <a:endCxn id="31" idx="1"/>
          </p:cNvCxnSpPr>
          <p:nvPr/>
        </p:nvCxnSpPr>
        <p:spPr>
          <a:xfrm>
            <a:off x="5688936" y="2548494"/>
            <a:ext cx="537278" cy="1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E49D1CE-C5EA-2AB9-C21F-E69A61D8E1D4}"/>
              </a:ext>
            </a:extLst>
          </p:cNvPr>
          <p:cNvCxnSpPr>
            <a:stCxn id="31" idx="3"/>
            <a:endCxn id="29" idx="1"/>
          </p:cNvCxnSpPr>
          <p:nvPr/>
        </p:nvCxnSpPr>
        <p:spPr>
          <a:xfrm>
            <a:off x="7407473" y="2548495"/>
            <a:ext cx="756149" cy="3752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30C75E3-D360-2E36-9980-AFAE25A0F967}"/>
              </a:ext>
            </a:extLst>
          </p:cNvPr>
          <p:cNvCxnSpPr>
            <a:cxnSpLocks/>
            <a:stCxn id="19" idx="2"/>
            <a:endCxn id="11" idx="0"/>
          </p:cNvCxnSpPr>
          <p:nvPr/>
        </p:nvCxnSpPr>
        <p:spPr>
          <a:xfrm flipH="1">
            <a:off x="5098306" y="4233790"/>
            <a:ext cx="392" cy="558436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EE11D7B-969C-B058-E04E-D7514371FC0C}"/>
              </a:ext>
            </a:extLst>
          </p:cNvPr>
          <p:cNvCxnSpPr>
            <a:stCxn id="23" idx="3"/>
            <a:endCxn id="25" idx="1"/>
          </p:cNvCxnSpPr>
          <p:nvPr/>
        </p:nvCxnSpPr>
        <p:spPr>
          <a:xfrm flipV="1">
            <a:off x="7411641" y="4940945"/>
            <a:ext cx="751982" cy="517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8A313012-AC21-169B-A3F8-6B0709B3F09B}"/>
              </a:ext>
            </a:extLst>
          </p:cNvPr>
          <p:cNvCxnSpPr>
            <a:stCxn id="29" idx="3"/>
            <a:endCxn id="27" idx="1"/>
          </p:cNvCxnSpPr>
          <p:nvPr/>
        </p:nvCxnSpPr>
        <p:spPr>
          <a:xfrm>
            <a:off x="9344881" y="2552247"/>
            <a:ext cx="788099" cy="1229165"/>
          </a:xfrm>
          <a:prstGeom prst="bentConnector3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2FE19394-57EC-502B-7E99-D14362EAF874}"/>
              </a:ext>
            </a:extLst>
          </p:cNvPr>
          <p:cNvCxnSpPr>
            <a:stCxn id="17" idx="3"/>
            <a:endCxn id="19" idx="1"/>
          </p:cNvCxnSpPr>
          <p:nvPr/>
        </p:nvCxnSpPr>
        <p:spPr>
          <a:xfrm>
            <a:off x="3798598" y="3335115"/>
            <a:ext cx="695028" cy="744787"/>
          </a:xfrm>
          <a:prstGeom prst="bentConnector3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56D6ACD7-63A5-53D6-33C4-946B271389FD}"/>
              </a:ext>
            </a:extLst>
          </p:cNvPr>
          <p:cNvCxnSpPr>
            <a:stCxn id="25" idx="3"/>
            <a:endCxn id="27" idx="1"/>
          </p:cNvCxnSpPr>
          <p:nvPr/>
        </p:nvCxnSpPr>
        <p:spPr>
          <a:xfrm flipV="1">
            <a:off x="9344882" y="3781412"/>
            <a:ext cx="788098" cy="1159533"/>
          </a:xfrm>
          <a:prstGeom prst="bentConnector3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Left Brace 1">
            <a:extLst>
              <a:ext uri="{FF2B5EF4-FFF2-40B4-BE49-F238E27FC236}">
                <a16:creationId xmlns:a16="http://schemas.microsoft.com/office/drawing/2014/main" id="{41FAA4B2-C391-36D0-4BC9-AFDA621518AA}"/>
              </a:ext>
            </a:extLst>
          </p:cNvPr>
          <p:cNvSpPr/>
          <p:nvPr/>
        </p:nvSpPr>
        <p:spPr>
          <a:xfrm rot="16200000">
            <a:off x="1944668" y="2273867"/>
            <a:ext cx="463550" cy="3262333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3C1269-719A-411F-B84D-84A9C7DC8F45}"/>
              </a:ext>
            </a:extLst>
          </p:cNvPr>
          <p:cNvSpPr txBox="1"/>
          <p:nvPr/>
        </p:nvSpPr>
        <p:spPr>
          <a:xfrm>
            <a:off x="427224" y="4202202"/>
            <a:ext cx="35249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Staff time required</a:t>
            </a:r>
          </a:p>
          <a:p>
            <a:pPr algn="ctr"/>
            <a:r>
              <a:rPr lang="en-US" dirty="0"/>
              <a:t>Independent of project size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Small projects disproportionately impact staff time</a:t>
            </a:r>
          </a:p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1E4C12-D45A-90FF-9922-126BE5826D4B}"/>
              </a:ext>
            </a:extLst>
          </p:cNvPr>
          <p:cNvSpPr txBox="1"/>
          <p:nvPr/>
        </p:nvSpPr>
        <p:spPr>
          <a:xfrm>
            <a:off x="4507676" y="4792226"/>
            <a:ext cx="1181259" cy="30777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Sample prep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19F1CD4-AA2A-CF41-2A60-C71C40420B19}"/>
              </a:ext>
            </a:extLst>
          </p:cNvPr>
          <p:cNvCxnSpPr>
            <a:cxnSpLocks/>
            <a:stCxn id="11" idx="3"/>
            <a:endCxn id="23" idx="1"/>
          </p:cNvCxnSpPr>
          <p:nvPr/>
        </p:nvCxnSpPr>
        <p:spPr>
          <a:xfrm>
            <a:off x="5688935" y="4946115"/>
            <a:ext cx="541447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Left Brace 52">
            <a:extLst>
              <a:ext uri="{FF2B5EF4-FFF2-40B4-BE49-F238E27FC236}">
                <a16:creationId xmlns:a16="http://schemas.microsoft.com/office/drawing/2014/main" id="{31D67E2E-12CB-BECA-D32B-73EF45F168A1}"/>
              </a:ext>
            </a:extLst>
          </p:cNvPr>
          <p:cNvSpPr/>
          <p:nvPr/>
        </p:nvSpPr>
        <p:spPr>
          <a:xfrm rot="16200000">
            <a:off x="6715987" y="2948920"/>
            <a:ext cx="463550" cy="5073495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0E5C72C-8435-DED2-41CE-B20D75799648}"/>
              </a:ext>
            </a:extLst>
          </p:cNvPr>
          <p:cNvSpPr txBox="1"/>
          <p:nvPr/>
        </p:nvSpPr>
        <p:spPr>
          <a:xfrm>
            <a:off x="5957575" y="5698748"/>
            <a:ext cx="1876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Trained user time</a:t>
            </a:r>
          </a:p>
        </p:txBody>
      </p:sp>
      <p:sp>
        <p:nvSpPr>
          <p:cNvPr id="58" name="Left Brace 57">
            <a:extLst>
              <a:ext uri="{FF2B5EF4-FFF2-40B4-BE49-F238E27FC236}">
                <a16:creationId xmlns:a16="http://schemas.microsoft.com/office/drawing/2014/main" id="{2B7D2646-B392-B97D-D35A-CA18AAECE920}"/>
              </a:ext>
            </a:extLst>
          </p:cNvPr>
          <p:cNvSpPr/>
          <p:nvPr/>
        </p:nvSpPr>
        <p:spPr>
          <a:xfrm rot="5400000">
            <a:off x="6674158" y="-663036"/>
            <a:ext cx="463550" cy="5272551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25F35BB-3A50-00DB-AD7D-6B245E5E379F}"/>
              </a:ext>
            </a:extLst>
          </p:cNvPr>
          <p:cNvSpPr txBox="1"/>
          <p:nvPr/>
        </p:nvSpPr>
        <p:spPr>
          <a:xfrm>
            <a:off x="4900640" y="1293463"/>
            <a:ext cx="4010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dependent on number of samples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5A62586-C9B6-E2DB-062B-DFD56FB896D4}"/>
              </a:ext>
            </a:extLst>
          </p:cNvPr>
          <p:cNvSpPr txBox="1"/>
          <p:nvPr/>
        </p:nvSpPr>
        <p:spPr>
          <a:xfrm>
            <a:off x="10132980" y="4118668"/>
            <a:ext cx="1442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Staff or Data Analysis Core</a:t>
            </a:r>
          </a:p>
        </p:txBody>
      </p:sp>
    </p:spTree>
    <p:extLst>
      <p:ext uri="{BB962C8B-B14F-4D97-AF65-F5344CB8AC3E}">
        <p14:creationId xmlns:p14="http://schemas.microsoft.com/office/powerpoint/2010/main" val="2613613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AFEFA124-52E9-3FBD-3E45-F6BA7FE61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463" y="457200"/>
            <a:ext cx="4314823" cy="570396"/>
          </a:xfrm>
        </p:spPr>
        <p:txBody>
          <a:bodyPr/>
          <a:lstStyle/>
          <a:p>
            <a:r>
              <a:rPr lang="en-US" dirty="0"/>
              <a:t>More projects, less FTE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84CBE1-CF49-EA4F-4A09-3F388C946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34663" y="6290433"/>
            <a:ext cx="11001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994776A-187E-9540-9EA4-8D5781AB769D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CE12360-EE2F-9208-36CB-C812B0E4F3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8870939"/>
              </p:ext>
            </p:extLst>
          </p:nvPr>
        </p:nvGraphicFramePr>
        <p:xfrm>
          <a:off x="5071871" y="457200"/>
          <a:ext cx="6662927" cy="541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44290F7-156A-7974-9B40-D712568146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07965"/>
              </p:ext>
            </p:extLst>
          </p:nvPr>
        </p:nvGraphicFramePr>
        <p:xfrm>
          <a:off x="288924" y="2777987"/>
          <a:ext cx="4483101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94367">
                  <a:extLst>
                    <a:ext uri="{9D8B030D-6E8A-4147-A177-3AD203B41FA5}">
                      <a16:colId xmlns:a16="http://schemas.microsoft.com/office/drawing/2014/main" val="3548269732"/>
                    </a:ext>
                  </a:extLst>
                </a:gridCol>
                <a:gridCol w="1494367">
                  <a:extLst>
                    <a:ext uri="{9D8B030D-6E8A-4147-A177-3AD203B41FA5}">
                      <a16:colId xmlns:a16="http://schemas.microsoft.com/office/drawing/2014/main" val="586704104"/>
                    </a:ext>
                  </a:extLst>
                </a:gridCol>
                <a:gridCol w="1494367">
                  <a:extLst>
                    <a:ext uri="{9D8B030D-6E8A-4147-A177-3AD203B41FA5}">
                      <a16:colId xmlns:a16="http://schemas.microsoft.com/office/drawing/2014/main" val="24865806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Workflow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Symbol" panose="05050102010706020507" pitchFamily="18" charset="2"/>
                        </a:rPr>
                        <a:t>D</a:t>
                      </a:r>
                      <a:r>
                        <a:rPr lang="en-US" dirty="0"/>
                        <a:t> Projects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Symbol" panose="05050102010706020507" pitchFamily="18" charset="2"/>
                        </a:rPr>
                        <a:t>D</a:t>
                      </a:r>
                      <a:r>
                        <a:rPr lang="en-US" dirty="0"/>
                        <a:t> FTE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227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Targeted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256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Untargeted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234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Lipidomics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 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9735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Imaging 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200%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570106"/>
                  </a:ext>
                </a:extLst>
              </a:tr>
            </a:tbl>
          </a:graphicData>
        </a:graphic>
      </p:graphicFrame>
      <p:sp>
        <p:nvSpPr>
          <p:cNvPr id="9" name="Arrow: Down 8">
            <a:extLst>
              <a:ext uri="{FF2B5EF4-FFF2-40B4-BE49-F238E27FC236}">
                <a16:creationId xmlns:a16="http://schemas.microsoft.com/office/drawing/2014/main" id="{E9AB5816-F9DB-2A03-D33F-95696EE2EFC6}"/>
              </a:ext>
            </a:extLst>
          </p:cNvPr>
          <p:cNvSpPr/>
          <p:nvPr/>
        </p:nvSpPr>
        <p:spPr>
          <a:xfrm rot="10800000">
            <a:off x="2089150" y="3207544"/>
            <a:ext cx="171450" cy="27384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2ABE3816-C031-393E-D480-6D209C2AE3B1}"/>
              </a:ext>
            </a:extLst>
          </p:cNvPr>
          <p:cNvSpPr/>
          <p:nvPr/>
        </p:nvSpPr>
        <p:spPr>
          <a:xfrm rot="10800000">
            <a:off x="2089149" y="3568165"/>
            <a:ext cx="171450" cy="27384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6BC1E96-B911-A430-E4D4-C30E9C4A4431}"/>
              </a:ext>
            </a:extLst>
          </p:cNvPr>
          <p:cNvSpPr/>
          <p:nvPr/>
        </p:nvSpPr>
        <p:spPr>
          <a:xfrm rot="10800000">
            <a:off x="2089149" y="3928786"/>
            <a:ext cx="171450" cy="27384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0EFF02F8-A8A3-8F29-A37D-085DDC4656C0}"/>
              </a:ext>
            </a:extLst>
          </p:cNvPr>
          <p:cNvSpPr/>
          <p:nvPr/>
        </p:nvSpPr>
        <p:spPr>
          <a:xfrm rot="10800000">
            <a:off x="2095497" y="4295064"/>
            <a:ext cx="171450" cy="27384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601FF2CD-263B-9108-029B-33D124AE269D}"/>
              </a:ext>
            </a:extLst>
          </p:cNvPr>
          <p:cNvSpPr/>
          <p:nvPr/>
        </p:nvSpPr>
        <p:spPr>
          <a:xfrm>
            <a:off x="3600447" y="3596602"/>
            <a:ext cx="171450" cy="27384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68E66D0A-73F2-09C1-9FA2-B2F5EA8CDA41}"/>
              </a:ext>
            </a:extLst>
          </p:cNvPr>
          <p:cNvSpPr/>
          <p:nvPr/>
        </p:nvSpPr>
        <p:spPr>
          <a:xfrm>
            <a:off x="3600447" y="4065708"/>
            <a:ext cx="171450" cy="27384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68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A6F3D-EA59-CD87-8756-39E194E9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Modeling staff time for the untargeted workflow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71D00A-26C5-A573-9F25-7A5595887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Without a data analyst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core director spends over half his time on data analysis and 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Technical staff spend time on data processing and basic analysis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With a data analyst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Wet lab staff are free to focus on bringing projects into the core and running instruments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195BC-924C-1FA3-6BBC-BD77F39B8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55D35F-5ADA-90A5-1E89-165C1DF37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99" y="1058549"/>
            <a:ext cx="7271937" cy="493585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DF90A84-04DA-F10D-FBC9-B32524F8C614}"/>
              </a:ext>
            </a:extLst>
          </p:cNvPr>
          <p:cNvSpPr/>
          <p:nvPr/>
        </p:nvSpPr>
        <p:spPr>
          <a:xfrm>
            <a:off x="5346700" y="5429324"/>
            <a:ext cx="4718050" cy="209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10D23E-CB6F-8838-D5DA-61145968E5ED}"/>
              </a:ext>
            </a:extLst>
          </p:cNvPr>
          <p:cNvSpPr txBox="1"/>
          <p:nvPr/>
        </p:nvSpPr>
        <p:spPr>
          <a:xfrm>
            <a:off x="5454649" y="5425027"/>
            <a:ext cx="16815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Analyst Scientist Director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DAFDD3-65B6-2656-E9CB-9F9C9CD9229F}"/>
              </a:ext>
            </a:extLst>
          </p:cNvPr>
          <p:cNvSpPr txBox="1"/>
          <p:nvPr/>
        </p:nvSpPr>
        <p:spPr>
          <a:xfrm>
            <a:off x="6936781" y="5425027"/>
            <a:ext cx="16815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Analyst Scientist Director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77B124-3AEE-B4A8-533A-9DE0EABA4ADF}"/>
              </a:ext>
            </a:extLst>
          </p:cNvPr>
          <p:cNvSpPr txBox="1"/>
          <p:nvPr/>
        </p:nvSpPr>
        <p:spPr>
          <a:xfrm>
            <a:off x="8489148" y="5404993"/>
            <a:ext cx="16815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Analyst Scientist Director</a:t>
            </a:r>
          </a:p>
        </p:txBody>
      </p:sp>
    </p:spTree>
    <p:extLst>
      <p:ext uri="{BB962C8B-B14F-4D97-AF65-F5344CB8AC3E}">
        <p14:creationId xmlns:p14="http://schemas.microsoft.com/office/powerpoint/2010/main" val="273501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8938C-310B-9601-740D-5FE52EAA4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DD78F7-F470-DD65-70C4-1FC4C07845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Part 2 -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B22F1-D013-1022-1252-AE96ADE287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Show the impact of core facilities on research</a:t>
            </a:r>
          </a:p>
          <a:p>
            <a:pPr marL="285750" indent="-285750">
              <a:buFontTx/>
              <a:buChar char="-"/>
            </a:pPr>
            <a:r>
              <a:rPr lang="en-US" dirty="0"/>
              <a:t>University research initiatives</a:t>
            </a:r>
          </a:p>
          <a:p>
            <a:pPr marL="285750" indent="-285750">
              <a:buFontTx/>
              <a:buChar char="-"/>
            </a:pPr>
            <a:r>
              <a:rPr lang="en-US" dirty="0"/>
              <a:t>Grant expenditures</a:t>
            </a:r>
          </a:p>
          <a:p>
            <a:pPr marL="285750" indent="-285750">
              <a:buFontTx/>
              <a:buChar char="-"/>
            </a:pPr>
            <a:r>
              <a:rPr lang="en-US" dirty="0"/>
              <a:t>Cores as research enablers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93C185-72EE-B02B-4FA4-8FFAE7875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we do with all this data?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3D90D6-8B5D-D602-02D2-A146BB911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263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83FE0E9-279A-3C4E-048B-78E3F17146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12" r="712"/>
          <a:stretch/>
        </p:blipFill>
        <p:spPr>
          <a:xfrm>
            <a:off x="5610507" y="-9525"/>
            <a:ext cx="6581372" cy="6882938"/>
          </a:xfrm>
          <a:prstGeom prst="rect">
            <a:avLst/>
          </a:prstGeo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555449C-B97D-A1B3-6C5F-AE12B3D7D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824" y="361149"/>
            <a:ext cx="4590284" cy="1092859"/>
          </a:xfrm>
        </p:spPr>
        <p:txBody>
          <a:bodyPr anchor="b">
            <a:normAutofit/>
          </a:bodyPr>
          <a:lstStyle/>
          <a:p>
            <a:r>
              <a:rPr lang="en-US" dirty="0"/>
              <a:t>The Core Facility Ecosystem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344FF3-9287-BE73-2050-9D5BECF0C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24" y="2061047"/>
            <a:ext cx="3932237" cy="3811588"/>
          </a:xfrm>
        </p:spPr>
        <p:txBody>
          <a:bodyPr>
            <a:normAutofit/>
          </a:bodyPr>
          <a:lstStyle/>
          <a:p>
            <a:r>
              <a:rPr lang="en-US" dirty="0"/>
              <a:t>Research is increasingly interdisciplinary</a:t>
            </a:r>
          </a:p>
          <a:p>
            <a:endParaRPr lang="en-US" dirty="0"/>
          </a:p>
          <a:p>
            <a:r>
              <a:rPr lang="en-US" dirty="0"/>
              <a:t>Many faculty depend on more than one core to support research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any given core, about 60% of their users are also using at least one other core</a:t>
            </a:r>
          </a:p>
          <a:p>
            <a:endParaRPr lang="en-US" dirty="0"/>
          </a:p>
          <a:p>
            <a:r>
              <a:rPr lang="en-US" dirty="0"/>
              <a:t>Small cores can be just as important to the overall health of the research enterprise as large ones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CB5091-1E9C-EB41-C3D6-C0807E8A1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663" y="6290433"/>
            <a:ext cx="11001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994776A-187E-9540-9EA4-8D5781AB769D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27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9A9544-364B-6A8C-1521-243CCCD104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Very difficult to measure directly!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52F638-9D55-E999-104B-8BF095C04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Faculty Recruitment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7B13F2-F750-B895-8411-E354BBDC2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42B778D-729E-8B86-C53B-166A496321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125078"/>
              </p:ext>
            </p:extLst>
          </p:nvPr>
        </p:nvGraphicFramePr>
        <p:xfrm>
          <a:off x="2934740" y="1689961"/>
          <a:ext cx="6445250" cy="3995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2733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791000-7C5B-44FD-470E-DADFF7258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>
            <a:normAutofit/>
          </a:bodyPr>
          <a:lstStyle/>
          <a:p>
            <a:r>
              <a:rPr lang="en-US" sz="3000"/>
              <a:t>Who’s funding the work?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17709B0-AC28-B3B8-9F8C-A45E61F0E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/>
          <a:p>
            <a:r>
              <a:rPr lang="en-US" dirty="0"/>
              <a:t>Between 2023 and 2025, on average: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36% of all DHHS expenditures came from grants using core facilities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19% of all USDA expenditures came from grants using core facilities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10% of all NSF expenditures came from grants using core facilities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5E3E6D-FCF4-3180-0737-494F70CE0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34663" y="6290433"/>
            <a:ext cx="11001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994776A-187E-9540-9EA4-8D5781AB769D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C9AF35B-638E-AD6D-1916-88809ED5A5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7894423"/>
              </p:ext>
            </p:extLst>
          </p:nvPr>
        </p:nvGraphicFramePr>
        <p:xfrm>
          <a:off x="5071871" y="457200"/>
          <a:ext cx="6662927" cy="541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8209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D588EB0-D222-1B6E-F304-62C2DF566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One Health Initiative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EBEBA94-D86E-950D-AD34-E5E604822B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954291"/>
            <a:ext cx="11277600" cy="493509"/>
          </a:xfrm>
        </p:spPr>
        <p:txBody>
          <a:bodyPr/>
          <a:lstStyle/>
          <a:p>
            <a:r>
              <a:rPr lang="en-US" dirty="0"/>
              <a:t>Tackle complex challenges with real-world impact at the intersection of human, animal and plant health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80FF49-77D9-ED0F-C3AD-FB64F67E5D1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6B7233-A783-9B51-ED34-AA62B8134764}"/>
              </a:ext>
            </a:extLst>
          </p:cNvPr>
          <p:cNvSpPr txBox="1"/>
          <p:nvPr/>
        </p:nvSpPr>
        <p:spPr>
          <a:xfrm>
            <a:off x="2992724" y="5765462"/>
            <a:ext cx="67990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One Health research extends from agriculture to veterinary medicine, drug discovery and cancer research to population health and mental health</a:t>
            </a:r>
          </a:p>
        </p:txBody>
      </p:sp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D69D3865-0633-D6A2-6A71-DBE64085798F}"/>
              </a:ext>
            </a:extLst>
          </p:cNvPr>
          <p:cNvGraphicFramePr>
            <a:graphicFrameLocks noGrp="1"/>
          </p:cNvGraphicFramePr>
          <p:nvPr>
            <p:ph idx="12"/>
            <p:extLst>
              <p:ext uri="{D42A27DB-BD31-4B8C-83A1-F6EECF244321}">
                <p14:modId xmlns:p14="http://schemas.microsoft.com/office/powerpoint/2010/main" val="1805183738"/>
              </p:ext>
            </p:extLst>
          </p:nvPr>
        </p:nvGraphicFramePr>
        <p:xfrm>
          <a:off x="468313" y="1543050"/>
          <a:ext cx="5117979" cy="413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ontent Placeholder 24">
            <a:extLst>
              <a:ext uri="{FF2B5EF4-FFF2-40B4-BE49-F238E27FC236}">
                <a16:creationId xmlns:a16="http://schemas.microsoft.com/office/drawing/2014/main" id="{1394EF3B-9C5D-B96C-72A6-D89A1939F82B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4003566244"/>
              </p:ext>
            </p:extLst>
          </p:nvPr>
        </p:nvGraphicFramePr>
        <p:xfrm>
          <a:off x="6201015" y="1543050"/>
          <a:ext cx="5240511" cy="4273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1919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B895E-39F6-CDC9-1511-2C2B5806D7F8}"/>
              </a:ext>
            </a:extLst>
          </p:cNvPr>
          <p:cNvGrpSpPr/>
          <p:nvPr/>
        </p:nvGrpSpPr>
        <p:grpSpPr>
          <a:xfrm>
            <a:off x="5245268" y="1620505"/>
            <a:ext cx="6452388" cy="4246837"/>
            <a:chOff x="0" y="1698456"/>
            <a:chExt cx="6452388" cy="4246837"/>
          </a:xfrm>
        </p:grpSpPr>
        <p:graphicFrame>
          <p:nvGraphicFramePr>
            <p:cNvPr id="16" name="Diagram 15">
              <a:extLst>
                <a:ext uri="{FF2B5EF4-FFF2-40B4-BE49-F238E27FC236}">
                  <a16:creationId xmlns:a16="http://schemas.microsoft.com/office/drawing/2014/main" id="{BA4292E0-67FA-E2EF-E663-AFDB8B02AF8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11754053"/>
                </p:ext>
              </p:extLst>
            </p:nvPr>
          </p:nvGraphicFramePr>
          <p:xfrm>
            <a:off x="0" y="1698456"/>
            <a:ext cx="6452388" cy="424683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7D6534-F234-6A3F-B90A-2E3D87199FDC}"/>
                </a:ext>
              </a:extLst>
            </p:cNvPr>
            <p:cNvSpPr txBox="1"/>
            <p:nvPr/>
          </p:nvSpPr>
          <p:spPr>
            <a:xfrm>
              <a:off x="2535168" y="2444665"/>
              <a:ext cx="12346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Direct Income</a:t>
              </a:r>
            </a:p>
            <a:p>
              <a:pPr algn="ctr"/>
              <a:r>
                <a:rPr lang="en-US" sz="1400" dirty="0"/>
                <a:t>$1,801,671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72ABFE-499C-C5DE-52FB-6CEE64DD9FE6}"/>
                </a:ext>
              </a:extLst>
            </p:cNvPr>
            <p:cNvSpPr txBox="1"/>
            <p:nvPr/>
          </p:nvSpPr>
          <p:spPr>
            <a:xfrm>
              <a:off x="1581467" y="4703942"/>
              <a:ext cx="31420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Additional grant expenditure supported</a:t>
              </a:r>
            </a:p>
            <a:p>
              <a:pPr algn="ctr"/>
              <a:r>
                <a:rPr lang="en-US" sz="1400" dirty="0"/>
                <a:t>$80,738,125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696C55-FBBB-B778-1D39-160E1CBAD38C}"/>
                </a:ext>
              </a:extLst>
            </p:cNvPr>
            <p:cNvSpPr txBox="1"/>
            <p:nvPr/>
          </p:nvSpPr>
          <p:spPr>
            <a:xfrm>
              <a:off x="2642761" y="3462591"/>
              <a:ext cx="11270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F&amp;A Return</a:t>
              </a:r>
            </a:p>
            <a:p>
              <a:pPr algn="ctr"/>
              <a:r>
                <a:rPr lang="en-US" sz="1400" dirty="0"/>
                <a:t>$748,918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1B35BD9-03F4-ABE4-857B-0CDFDCBC1CF7}"/>
              </a:ext>
            </a:extLst>
          </p:cNvPr>
          <p:cNvGrpSpPr/>
          <p:nvPr/>
        </p:nvGrpSpPr>
        <p:grpSpPr>
          <a:xfrm>
            <a:off x="7989404" y="486716"/>
            <a:ext cx="1979365" cy="746914"/>
            <a:chOff x="2863937" y="524139"/>
            <a:chExt cx="1979365" cy="746914"/>
          </a:xfrm>
        </p:grpSpPr>
        <p:sp>
          <p:nvSpPr>
            <p:cNvPr id="17" name="Teardrop 16">
              <a:extLst>
                <a:ext uri="{FF2B5EF4-FFF2-40B4-BE49-F238E27FC236}">
                  <a16:creationId xmlns:a16="http://schemas.microsoft.com/office/drawing/2014/main" id="{4D766E83-1414-8B1B-2282-C7A9EC0B7AF6}"/>
                </a:ext>
              </a:extLst>
            </p:cNvPr>
            <p:cNvSpPr/>
            <p:nvPr/>
          </p:nvSpPr>
          <p:spPr>
            <a:xfrm rot="19011553">
              <a:off x="2863937" y="525149"/>
              <a:ext cx="724514" cy="745904"/>
            </a:xfrm>
            <a:prstGeom prst="teardrop">
              <a:avLst/>
            </a:prstGeom>
            <a:solidFill>
              <a:srgbClr val="4270C0"/>
            </a:solidFill>
            <a:ln>
              <a:solidFill>
                <a:srgbClr val="0070C0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9F201C-D201-2339-1C20-921F7B34CACC}"/>
                </a:ext>
              </a:extLst>
            </p:cNvPr>
            <p:cNvSpPr txBox="1"/>
            <p:nvPr/>
          </p:nvSpPr>
          <p:spPr>
            <a:xfrm>
              <a:off x="3716263" y="524139"/>
              <a:ext cx="11270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Investment</a:t>
              </a:r>
            </a:p>
            <a:p>
              <a:pPr algn="ctr"/>
              <a:r>
                <a:rPr lang="en-US" sz="1400" dirty="0"/>
                <a:t>$2,444,141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9B83BE8-8CAC-837B-026E-525EB271426A}"/>
              </a:ext>
            </a:extLst>
          </p:cNvPr>
          <p:cNvSpPr txBox="1"/>
          <p:nvPr/>
        </p:nvSpPr>
        <p:spPr>
          <a:xfrm>
            <a:off x="6143677" y="6237927"/>
            <a:ext cx="4655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$83.3M in total research expenditure enabled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7F1EDF-47AC-C571-357B-F107A34DA386}"/>
              </a:ext>
            </a:extLst>
          </p:cNvPr>
          <p:cNvSpPr txBox="1"/>
          <p:nvPr/>
        </p:nvSpPr>
        <p:spPr>
          <a:xfrm>
            <a:off x="1303994" y="1859243"/>
            <a:ext cx="239321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algn="ctr">
              <a:spcAft>
                <a:spcPts val="1200"/>
              </a:spcAft>
            </a:pPr>
            <a:r>
              <a:rPr lang="en-US" sz="3600" dirty="0"/>
              <a:t>Return on investment</a:t>
            </a:r>
          </a:p>
          <a:p>
            <a:pPr algn="ctr">
              <a:spcAft>
                <a:spcPts val="1200"/>
              </a:spcAft>
            </a:pPr>
            <a:r>
              <a:rPr lang="en-US" sz="9600" b="1" dirty="0"/>
              <a:t>34X</a:t>
            </a:r>
            <a:endParaRPr lang="en-US" sz="9600" dirty="0"/>
          </a:p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E3CE550-6712-0B3C-6C44-CF62F70DD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14667"/>
            <a:ext cx="4325711" cy="667318"/>
          </a:xfrm>
        </p:spPr>
        <p:txBody>
          <a:bodyPr/>
          <a:lstStyle/>
          <a:p>
            <a:r>
              <a:rPr lang="en-US" dirty="0"/>
              <a:t>Cores as Research Enablers</a:t>
            </a:r>
          </a:p>
        </p:txBody>
      </p:sp>
    </p:spTree>
    <p:extLst>
      <p:ext uri="{BB962C8B-B14F-4D97-AF65-F5344CB8AC3E}">
        <p14:creationId xmlns:p14="http://schemas.microsoft.com/office/powerpoint/2010/main" val="1518763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9668D-827A-B911-99E6-A2D8A237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622437"/>
            <a:ext cx="4325711" cy="685662"/>
          </a:xfrm>
        </p:spPr>
        <p:txBody>
          <a:bodyPr/>
          <a:lstStyle/>
          <a:p>
            <a:r>
              <a:rPr lang="en-US" dirty="0"/>
              <a:t>Bindley Bioscience Center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7335B-3F83-A866-4A2A-21A86D7A7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428750"/>
            <a:ext cx="4325711" cy="441656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Hub for Purdue’s centrally managed life science core facilities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Ten core facilities across five broad domains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Chemistry and Biochemistry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Imaging Across Scales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Animal Models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Cellular Biology and Single-cell Analysis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Computational Biology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Our team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20 research staff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2 research faculty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3 postdocs/grad students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B1932F-B313-E163-9D57-89F5D3ABC5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Placeholder 6" descr="A picture containing sky, outdoor, building, grass&#10;&#10;Description automatically generated">
            <a:extLst>
              <a:ext uri="{FF2B5EF4-FFF2-40B4-BE49-F238E27FC236}">
                <a16:creationId xmlns:a16="http://schemas.microsoft.com/office/drawing/2014/main" id="{BC8AAF7D-E09D-874D-C287-FFB141745A9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1821" r="21821"/>
          <a:stretch/>
        </p:blipFill>
        <p:spPr>
          <a:xfrm>
            <a:off x="4976359" y="622437"/>
            <a:ext cx="6562498" cy="539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4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3A910-D0AF-25DE-7E03-B4163344D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491790-6038-71E9-6BEF-7EE407C0C1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Part 3 - Education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29011-0DBC-7C2C-2147-76C47294DC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Education:</a:t>
            </a:r>
          </a:p>
          <a:p>
            <a:pPr marL="285750" indent="-285750">
              <a:buFontTx/>
              <a:buChar char="-"/>
            </a:pPr>
            <a:r>
              <a:rPr lang="en-US" dirty="0"/>
              <a:t>Training students is educational – can we track student trainees separate from users?</a:t>
            </a:r>
          </a:p>
          <a:p>
            <a:pPr marL="285750" indent="-285750">
              <a:buFontTx/>
              <a:buChar char="-"/>
            </a:pPr>
            <a:r>
              <a:rPr lang="en-US" dirty="0"/>
              <a:t>How do the cores support student success in their education?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8D0B67-E037-28B7-CE61-B9A94942B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we do with all this data?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A3493-0EAE-A584-97CC-AC0EFFB05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32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FE0ED4-75A8-935F-ED6F-E6E1D03E6A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E7EC0B-64F8-4958-3DF0-5F4DFD92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Trainees, not just users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A70DD-4402-B35F-668A-5AD8EE27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A6A37E1-9523-0E97-C1FA-382778C319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6022811"/>
              </p:ext>
            </p:extLst>
          </p:nvPr>
        </p:nvGraphicFramePr>
        <p:xfrm>
          <a:off x="1969535" y="1455710"/>
          <a:ext cx="7363217" cy="4584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787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0A4A93D-6FB9-877A-2393-C80355526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0101ED9-B650-6B2A-E389-90FA6D7EA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Supporting Student Success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43B28A-C2F0-EAA9-79BE-63D15D662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A852D4D-F25F-ACDF-8541-9E99F1FE17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2683567"/>
              </p:ext>
            </p:extLst>
          </p:nvPr>
        </p:nvGraphicFramePr>
        <p:xfrm>
          <a:off x="2556059" y="1593841"/>
          <a:ext cx="6543675" cy="4090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8452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C7DF62-ED4D-5C82-41A9-1D1D4D9FDF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AE033-80CA-54E0-301F-0E43970CEE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Operations – Data Lake and Digital Twins</a:t>
            </a:r>
          </a:p>
          <a:p>
            <a:pPr marL="285750" indent="-285750">
              <a:buFontTx/>
              <a:buChar char="-"/>
            </a:pPr>
            <a:r>
              <a:rPr lang="en-US" dirty="0"/>
              <a:t>Continue to integrate various data sources to create a data lake which can be queried for insights</a:t>
            </a:r>
          </a:p>
          <a:p>
            <a:pPr marL="285750" indent="-285750">
              <a:buFontTx/>
              <a:buChar char="-"/>
            </a:pPr>
            <a:r>
              <a:rPr lang="en-US" dirty="0"/>
              <a:t>Can we set up digital twins of the instruments so that core staff can monitor instrument health in real time and catch small problems before they become big problems?</a:t>
            </a:r>
          </a:p>
          <a:p>
            <a:endParaRPr lang="en-US" dirty="0"/>
          </a:p>
          <a:p>
            <a:r>
              <a:rPr lang="en-US" dirty="0"/>
              <a:t>Research - Biodata initiative</a:t>
            </a:r>
          </a:p>
          <a:p>
            <a:pPr marL="285750" indent="-285750">
              <a:buFontTx/>
              <a:buChar char="-"/>
            </a:pPr>
            <a:r>
              <a:rPr lang="en-US" dirty="0"/>
              <a:t>Establish scientific data workflows in all cores that will allow proper indexing of data and metadata to ensure data meets FAIR standards and is AI readable</a:t>
            </a:r>
          </a:p>
          <a:p>
            <a:pPr marL="285750" indent="-285750">
              <a:buFontTx/>
              <a:buChar char="-"/>
            </a:pPr>
            <a:r>
              <a:rPr lang="en-US" dirty="0"/>
              <a:t>Will require expanded LIMS systems that should also allow more insight into core workflows</a:t>
            </a:r>
          </a:p>
          <a:p>
            <a:endParaRPr lang="en-US" dirty="0"/>
          </a:p>
          <a:p>
            <a:r>
              <a:rPr lang="en-US" dirty="0"/>
              <a:t>Education - Micro-credential program</a:t>
            </a:r>
          </a:p>
          <a:p>
            <a:pPr marL="285750" indent="-285750">
              <a:buFontTx/>
              <a:buChar char="-"/>
            </a:pPr>
            <a:r>
              <a:rPr lang="en-US" dirty="0"/>
              <a:t>Set up a mini-course for undergraduate students in mass spectrometry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059E20-8408-34CA-FDA1-945D6DF88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next?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0D4149-B49D-B7BB-2482-AA3754329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185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C4FCB-DF2B-AACD-40FF-0834C7D81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1F712-BE46-A14E-3DEA-9C10DADF02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4339" y="3434010"/>
            <a:ext cx="7874567" cy="82684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Natasha Nikolaidis</a:t>
            </a:r>
          </a:p>
          <a:p>
            <a:r>
              <a:rPr lang="en-US" dirty="0"/>
              <a:t>Associate Director of Operations, Bindley Bioscience Center</a:t>
            </a:r>
          </a:p>
          <a:p>
            <a:r>
              <a:rPr lang="en-US" dirty="0"/>
              <a:t>nnikolai@purdue.edu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81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4477C8-8DCD-87F6-8109-F6524B7952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2017 – iLab arrives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C2947-5D3A-1D7E-47FE-47F944BA59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449003"/>
            <a:ext cx="6802429" cy="4454706"/>
          </a:xfrm>
        </p:spPr>
        <p:txBody>
          <a:bodyPr/>
          <a:lstStyle/>
          <a:p>
            <a:r>
              <a:rPr lang="en-US" b="1" dirty="0"/>
              <a:t>Operational Metrics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Instrument time used (efficiency)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User base – users/faculty labs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Research/Science Metrics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Grants actively supported by the cores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Publications acknowledging the cores</a:t>
            </a:r>
          </a:p>
          <a:p>
            <a:endParaRPr lang="en-US" dirty="0"/>
          </a:p>
          <a:p>
            <a:r>
              <a:rPr lang="en-US" b="1" dirty="0"/>
              <a:t>Education Metrics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Number of trained users who can independently use the core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Workshops, guest lectures, </a:t>
            </a:r>
            <a:r>
              <a:rPr lang="en-US" sz="1600" dirty="0" err="1"/>
              <a:t>etc</a:t>
            </a:r>
            <a:endParaRPr lang="en-US" sz="1600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EB159D-9678-0C66-034E-528D3F738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Where we get data	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E3EB69-D3F4-609D-4BD5-DA63A1EC8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43A3AC-5967-65F8-B5FA-73D12C10EB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613" t="2270" r="36652" b="4500"/>
          <a:stretch>
            <a:fillRect/>
          </a:stretch>
        </p:blipFill>
        <p:spPr>
          <a:xfrm>
            <a:off x="8062887" y="282617"/>
            <a:ext cx="1470112" cy="631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8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91B6AC-07A8-F07B-0871-4E15A74F06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2018 – master data business process and account update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BD0A5-37BC-9C4A-18C2-BE0DBF2846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F.XXXXXXXX.</a:t>
            </a:r>
            <a:r>
              <a:rPr lang="en-US" sz="2400" dirty="0">
                <a:solidFill>
                  <a:schemeClr val="accent3"/>
                </a:solidFill>
              </a:rPr>
              <a:t>XX</a:t>
            </a:r>
            <a:r>
              <a:rPr lang="en-US" sz="2400" dirty="0"/>
              <a:t>.</a:t>
            </a:r>
            <a:r>
              <a:rPr lang="en-US" sz="2400" dirty="0">
                <a:solidFill>
                  <a:schemeClr val="bg1">
                    <a:lumMod val="25000"/>
                  </a:schemeClr>
                </a:solidFill>
              </a:rPr>
              <a:t>XXX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Ability to easily track funding source – external sponsored funding, startup, restricted, discretionary</a:t>
            </a:r>
          </a:p>
          <a:p>
            <a:pPr marL="285750" indent="-285750">
              <a:buFontTx/>
              <a:buChar char="-"/>
            </a:pPr>
            <a:r>
              <a:rPr lang="en-US" dirty="0"/>
              <a:t>Sponsored program office adds more granular detail to data – specific federal agencies, industrial sponsors, foundations, state sponsors, etc.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810D54-8CE7-E028-D0C8-0C6D21E4D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Where we get data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0268ED-9685-2DEF-0D30-482677A33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65F84-0064-CE02-C299-F2C3872A60AB}"/>
              </a:ext>
            </a:extLst>
          </p:cNvPr>
          <p:cNvSpPr txBox="1"/>
          <p:nvPr/>
        </p:nvSpPr>
        <p:spPr>
          <a:xfrm>
            <a:off x="3501558" y="3524634"/>
            <a:ext cx="130009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PI Identifier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C05EB8-9374-40A0-1116-CF0FA368D6B2}"/>
              </a:ext>
            </a:extLst>
          </p:cNvPr>
          <p:cNvSpPr txBox="1"/>
          <p:nvPr/>
        </p:nvSpPr>
        <p:spPr>
          <a:xfrm>
            <a:off x="5931154" y="3524634"/>
            <a:ext cx="13195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WBSE node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54AABF-6D3F-61C5-E8E2-D576DC302A14}"/>
              </a:ext>
            </a:extLst>
          </p:cNvPr>
          <p:cNvSpPr txBox="1"/>
          <p:nvPr/>
        </p:nvSpPr>
        <p:spPr>
          <a:xfrm>
            <a:off x="8349495" y="3524634"/>
            <a:ext cx="138755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25000"/>
                  </a:schemeClr>
                </a:solidFill>
              </a:rPr>
              <a:t>Project code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0787C8-D445-055A-762E-3769D21A623D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4151608" y="2926730"/>
            <a:ext cx="823162" cy="597904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DA9592E-2DDF-38EC-E2B9-EB14987A451E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6590950" y="2895301"/>
            <a:ext cx="0" cy="629333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8C86DF3-4E42-0936-8DA7-2C0F6EEE50D6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7516536" y="2776756"/>
            <a:ext cx="1526739" cy="747878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24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362E4C7-9601-A45B-2442-C409A6F8B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Data Model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FD35CE-BEEC-738B-1646-C68C927E2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8A99EE-4620-835B-6D6C-1E70D0275F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17" t="3333" r="3308" b="3210"/>
          <a:stretch>
            <a:fillRect/>
          </a:stretch>
        </p:blipFill>
        <p:spPr>
          <a:xfrm>
            <a:off x="2438399" y="924890"/>
            <a:ext cx="8132763" cy="54146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21F3661-6C65-6F62-691A-A0D4EA36337E}"/>
              </a:ext>
            </a:extLst>
          </p:cNvPr>
          <p:cNvSpPr/>
          <p:nvPr/>
        </p:nvSpPr>
        <p:spPr>
          <a:xfrm>
            <a:off x="5771383" y="3216203"/>
            <a:ext cx="1175517" cy="104847"/>
          </a:xfrm>
          <a:prstGeom prst="rect">
            <a:avLst/>
          </a:pr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95AF8D-22D9-BBB4-5CAD-D67667077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13" y="2622550"/>
            <a:ext cx="1188053" cy="200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3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746A3311-A63A-CD39-A04E-0475422917C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/>
          <a:p>
            <a:r>
              <a:rPr lang="en-US" dirty="0"/>
              <a:t>How are users interacting with the core?</a:t>
            </a:r>
          </a:p>
          <a:p>
            <a:pPr lvl="1"/>
            <a:r>
              <a:rPr lang="en-US" dirty="0"/>
              <a:t>How are we attracting and retaining users?</a:t>
            </a:r>
          </a:p>
          <a:p>
            <a:endParaRPr lang="en-US" dirty="0"/>
          </a:p>
          <a:p>
            <a:r>
              <a:rPr lang="en-US" dirty="0"/>
              <a:t>What are the workflows in the core?</a:t>
            </a:r>
          </a:p>
          <a:p>
            <a:pPr lvl="1"/>
            <a:r>
              <a:rPr lang="en-US" dirty="0"/>
              <a:t>What are the critical data to look at?</a:t>
            </a:r>
          </a:p>
          <a:p>
            <a:pPr lvl="1"/>
            <a:r>
              <a:rPr lang="en-US" dirty="0"/>
              <a:t>Where do staff spend their time?</a:t>
            </a:r>
          </a:p>
          <a:p>
            <a:pPr lvl="1"/>
            <a:r>
              <a:rPr lang="en-US" dirty="0"/>
              <a:t>What can that tell us about resource needs, before it becomes an emergency?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6C85BE-6395-546F-C661-9260243A6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</p:spPr>
        <p:txBody>
          <a:bodyPr anchor="ctr">
            <a:normAutofit/>
          </a:bodyPr>
          <a:lstStyle/>
          <a:p>
            <a:r>
              <a:rPr lang="en-US" sz="3400"/>
              <a:t>What do we do with all this data?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DA8ECD-486E-AD55-B92F-8FFB9E8D2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954291"/>
            <a:ext cx="11277600" cy="365760"/>
          </a:xfrm>
        </p:spPr>
        <p:txBody>
          <a:bodyPr>
            <a:normAutofit/>
          </a:bodyPr>
          <a:lstStyle/>
          <a:p>
            <a:r>
              <a:rPr lang="en-US" sz="2000" dirty="0"/>
              <a:t>Part 1 - Operations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FEFE0E-F297-D050-CBE6-C5DF75014E8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634663" y="6290433"/>
            <a:ext cx="11001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994776A-187E-9540-9EA4-8D5781AB769D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44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F13E3-3604-8524-B371-D21FDE0A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Attracting New Users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FF631F-E5CA-DF3A-726C-097B00E09B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New users and new faculty in the Metabolomics Core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59585-8ECD-BC0F-8F3E-792DC201F2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839D6D7-77DF-73DB-BC44-121C48AF5FE2}"/>
              </a:ext>
            </a:extLst>
          </p:cNvPr>
          <p:cNvGraphicFramePr>
            <a:graphicFrameLocks noGrp="1"/>
          </p:cNvGraphicFramePr>
          <p:nvPr>
            <p:ph idx="12"/>
            <p:extLst>
              <p:ext uri="{D42A27DB-BD31-4B8C-83A1-F6EECF244321}">
                <p14:modId xmlns:p14="http://schemas.microsoft.com/office/powerpoint/2010/main" val="3999982729"/>
              </p:ext>
            </p:extLst>
          </p:nvPr>
        </p:nvGraphicFramePr>
        <p:xfrm>
          <a:off x="468313" y="1543050"/>
          <a:ext cx="5413375" cy="4391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D4D7681-9C40-00BB-2F0C-08351AAC878C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3168905"/>
              </p:ext>
            </p:extLst>
          </p:nvPr>
        </p:nvGraphicFramePr>
        <p:xfrm>
          <a:off x="6308725" y="1543050"/>
          <a:ext cx="5426075" cy="4391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9644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D270E-12F4-284C-1C7E-3FDECCA295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How many users come back to the Metabolomics Core?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9564CA-2264-3EA2-EAEC-72B125DBFF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9237" y="5314948"/>
            <a:ext cx="3871687" cy="683079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/>
              <a:t>70% of faculty return within 1 year</a:t>
            </a:r>
          </a:p>
          <a:p>
            <a:pPr marL="0" indent="0">
              <a:buNone/>
            </a:pPr>
            <a:r>
              <a:rPr lang="en-US" sz="1400" dirty="0"/>
              <a:t>74% return within 3 years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6DFA71-355B-3F6A-22EF-17E328F9D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User Retention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F1B78B94-A84C-8F13-5B03-CD85D8127C39}"/>
              </a:ext>
            </a:extLst>
          </p:cNvPr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75271564"/>
              </p:ext>
            </p:extLst>
          </p:nvPr>
        </p:nvGraphicFramePr>
        <p:xfrm>
          <a:off x="446088" y="1543050"/>
          <a:ext cx="5470525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DC3E6785-E196-0702-19ED-DFC2515FB41C}"/>
              </a:ext>
            </a:extLst>
          </p:cNvPr>
          <p:cNvGraphicFramePr>
            <a:graphicFrameLocks noGrp="1"/>
          </p:cNvGraphicFramePr>
          <p:nvPr>
            <p:ph type="pic" idx="14"/>
            <p:extLst>
              <p:ext uri="{D42A27DB-BD31-4B8C-83A1-F6EECF244321}">
                <p14:modId xmlns:p14="http://schemas.microsoft.com/office/powerpoint/2010/main" val="3369863082"/>
              </p:ext>
            </p:extLst>
          </p:nvPr>
        </p:nvGraphicFramePr>
        <p:xfrm>
          <a:off x="6275388" y="1543049"/>
          <a:ext cx="5459412" cy="3771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4F7E7-9D81-EA77-B6BB-698CA47389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87192" y="5314948"/>
            <a:ext cx="4047471" cy="683079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/>
              <a:t>70% of users return within 1 year</a:t>
            </a:r>
          </a:p>
          <a:p>
            <a:pPr marL="0" indent="0">
              <a:buNone/>
            </a:pPr>
            <a:r>
              <a:rPr lang="en-US" sz="1400" dirty="0"/>
              <a:t>73% return within three years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57E9A-9FFC-F590-BA5A-1980F6E3E1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994776A-187E-9540-9EA4-8D5781AB769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EFC3B0B-8789-5D42-5B8C-89A25AF8CB7D}"/>
              </a:ext>
            </a:extLst>
          </p:cNvPr>
          <p:cNvSpPr/>
          <p:nvPr/>
        </p:nvSpPr>
        <p:spPr>
          <a:xfrm>
            <a:off x="1004522" y="2627559"/>
            <a:ext cx="482367" cy="58064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BB9EBD-1551-5830-4DE7-D45C56ABE0AA}"/>
              </a:ext>
            </a:extLst>
          </p:cNvPr>
          <p:cNvSpPr txBox="1"/>
          <p:nvPr/>
        </p:nvSpPr>
        <p:spPr>
          <a:xfrm>
            <a:off x="649237" y="2146728"/>
            <a:ext cx="1557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21% of faculty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F22450-839E-752D-4E69-F3F6DB4DF533}"/>
              </a:ext>
            </a:extLst>
          </p:cNvPr>
          <p:cNvSpPr txBox="1"/>
          <p:nvPr/>
        </p:nvSpPr>
        <p:spPr>
          <a:xfrm>
            <a:off x="4604274" y="1993619"/>
            <a:ext cx="1566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29% of faculty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C189346-F568-E2AB-239B-589430AD8EE1}"/>
              </a:ext>
            </a:extLst>
          </p:cNvPr>
          <p:cNvSpPr/>
          <p:nvPr/>
        </p:nvSpPr>
        <p:spPr>
          <a:xfrm>
            <a:off x="10955116" y="2362951"/>
            <a:ext cx="452023" cy="61520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26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86907CA-000D-8A67-BD29-5A0D8E8BD5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6273" y="1621800"/>
            <a:ext cx="1730827" cy="474969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800" dirty="0"/>
              <a:t>FY26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38B4432-7929-2802-F2A8-8D0321044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/>
              <a:t>Metabolomics Projects</a:t>
            </a:r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324E8AE-0E47-A1D0-D33C-590064B06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994776A-187E-9540-9EA4-8D5781AB769D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FEB2FA5-F714-D100-264C-8B80F70E0C0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89612141"/>
              </p:ext>
            </p:extLst>
          </p:nvPr>
        </p:nvGraphicFramePr>
        <p:xfrm>
          <a:off x="5529263" y="457200"/>
          <a:ext cx="6662737" cy="541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Arrow: Down 9">
            <a:extLst>
              <a:ext uri="{FF2B5EF4-FFF2-40B4-BE49-F238E27FC236}">
                <a16:creationId xmlns:a16="http://schemas.microsoft.com/office/drawing/2014/main" id="{90904717-3186-EE48-61D1-B965E40D69BC}"/>
              </a:ext>
            </a:extLst>
          </p:cNvPr>
          <p:cNvSpPr/>
          <p:nvPr/>
        </p:nvSpPr>
        <p:spPr>
          <a:xfrm rot="10800000">
            <a:off x="2043544" y="2228982"/>
            <a:ext cx="1496291" cy="2895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848143-D565-4933-B442-966F091BEC78}"/>
              </a:ext>
            </a:extLst>
          </p:cNvPr>
          <p:cNvSpPr txBox="1"/>
          <p:nvPr/>
        </p:nvSpPr>
        <p:spPr>
          <a:xfrm>
            <a:off x="2361598" y="3535264"/>
            <a:ext cx="862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58%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2618D2C-01C9-DE03-9E14-D441EA24EF83}"/>
              </a:ext>
            </a:extLst>
          </p:cNvPr>
          <p:cNvSpPr txBox="1">
            <a:spLocks/>
          </p:cNvSpPr>
          <p:nvPr/>
        </p:nvSpPr>
        <p:spPr>
          <a:xfrm>
            <a:off x="1926274" y="5323923"/>
            <a:ext cx="1730827" cy="64145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Acumin Pro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Acumin Pro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Acumin Pro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Acumin Pro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Acumin Pro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FY19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63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Brand-Widescreen-20231110" id="{298B892F-2C42-8C4D-9C11-1897040FA823}" vid="{5A4260A0-2808-CB46-AD80-314349B89C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A9A38EF1C6344A4E9D5FEC9AF05B5" ma:contentTypeVersion="19" ma:contentTypeDescription="Create a new document." ma:contentTypeScope="" ma:versionID="3f063e0346463a4de9490bbdb17ecd81">
  <xsd:schema xmlns:xsd="http://www.w3.org/2001/XMLSchema" xmlns:xs="http://www.w3.org/2001/XMLSchema" xmlns:p="http://schemas.microsoft.com/office/2006/metadata/properties" xmlns:ns2="483ddff2-9b2b-4368-b8cd-378ac60c41e5" xmlns:ns3="af60652c-1979-47bd-8f74-efed281b3825" targetNamespace="http://schemas.microsoft.com/office/2006/metadata/properties" ma:root="true" ma:fieldsID="96e1f4e93984a549e8228f7693b118c6" ns2:_="" ns3:_="">
    <xsd:import namespace="483ddff2-9b2b-4368-b8cd-378ac60c41e5"/>
    <xsd:import namespace="af60652c-1979-47bd-8f74-efed281b382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ddff2-9b2b-4368-b8cd-378ac60c41e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39be6f66-3e0c-428f-969d-6094a384d721}" ma:internalName="TaxCatchAll" ma:showField="CatchAllData" ma:web="483ddff2-9b2b-4368-b8cd-378ac60c41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60652c-1979-47bd-8f74-efed281b38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982455f3-2cb7-495f-aa72-87a21e17d2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83ddff2-9b2b-4368-b8cd-378ac60c41e5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TaxCatchAll xmlns="483ddff2-9b2b-4368-b8cd-378ac60c41e5" xsi:nil="true"/>
    <lcf76f155ced4ddcb4097134ff3c332f xmlns="af60652c-1979-47bd-8f74-efed281b3825">
      <Terms xmlns="http://schemas.microsoft.com/office/infopath/2007/PartnerControls"/>
    </lcf76f155ced4ddcb4097134ff3c332f>
    <_dlc_DocId xmlns="483ddff2-9b2b-4368-b8cd-378ac60c41e5">AQU3VKAFUFY6-832306276-102244</_dlc_DocId>
    <_dlc_DocIdUrl xmlns="483ddff2-9b2b-4368-b8cd-378ac60c41e5">
      <Url>https://amr.sharepoint.com/sites/amrfiles/_layouts/15/DocIdRedir.aspx?ID=AQU3VKAFUFY6-832306276-102244</Url>
      <Description>AQU3VKAFUFY6-832306276-102244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9DC42DC-55B6-429B-A8E7-9D448BC5C48E}"/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  <ds:schemaRef ds:uri="98d2589c-d0ca-46a7-a933-953d762f2d1c"/>
    <ds:schemaRef ds:uri="ffafd65c-d7b2-4911-b022-1794696f62e8"/>
  </ds:schemaRefs>
</ds:datastoreItem>
</file>

<file path=customXml/itemProps4.xml><?xml version="1.0" encoding="utf-8"?>
<ds:datastoreItem xmlns:ds="http://schemas.openxmlformats.org/officeDocument/2006/customXml" ds:itemID="{BCF8440D-2956-4F31-BFDA-575D35C29B64}"/>
</file>

<file path=docProps/app.xml><?xml version="1.0" encoding="utf-8"?>
<Properties xmlns="http://schemas.openxmlformats.org/officeDocument/2006/extended-properties" xmlns:vt="http://schemas.openxmlformats.org/officeDocument/2006/docPropsVTypes">
  <Template>MM-23-645083-Purdue-Brand-Widescreen-20231110</Template>
  <TotalTime>16634</TotalTime>
  <Words>1009</Words>
  <Application>Microsoft Office PowerPoint</Application>
  <PresentationFormat>Widescreen</PresentationFormat>
  <Paragraphs>235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Acumin Pro</vt:lpstr>
      <vt:lpstr>Wingdings</vt:lpstr>
      <vt:lpstr>Franklin Gothic Medium</vt:lpstr>
      <vt:lpstr>Acumin Pro Semibold</vt:lpstr>
      <vt:lpstr>Acumin Pro Condensed Semibold</vt:lpstr>
      <vt:lpstr>Calibri</vt:lpstr>
      <vt:lpstr>Franklin Gothic Medium Cond</vt:lpstr>
      <vt:lpstr>Symbol</vt:lpstr>
      <vt:lpstr>Franklin Gothic Book</vt:lpstr>
      <vt:lpstr>Acumin Pro Medium</vt:lpstr>
      <vt:lpstr>Office Theme</vt:lpstr>
      <vt:lpstr>Data Stories</vt:lpstr>
      <vt:lpstr>Bindley Bioscience Center</vt:lpstr>
      <vt:lpstr>Where we get data </vt:lpstr>
      <vt:lpstr>Where we get data</vt:lpstr>
      <vt:lpstr>The Data Model</vt:lpstr>
      <vt:lpstr>What do we do with all this data?</vt:lpstr>
      <vt:lpstr>Attracting New Users</vt:lpstr>
      <vt:lpstr>User Retention</vt:lpstr>
      <vt:lpstr>Metabolomics Projects</vt:lpstr>
      <vt:lpstr>How do the projects break down?</vt:lpstr>
      <vt:lpstr>What’s the workflow?</vt:lpstr>
      <vt:lpstr>More projects, less FTE</vt:lpstr>
      <vt:lpstr>Modeling staff time for the untargeted workflow</vt:lpstr>
      <vt:lpstr>What do we do with all this data?</vt:lpstr>
      <vt:lpstr>The Core Facility Ecosystem</vt:lpstr>
      <vt:lpstr>Faculty Recruitment</vt:lpstr>
      <vt:lpstr>Who’s funding the work?</vt:lpstr>
      <vt:lpstr>One Health Initiative</vt:lpstr>
      <vt:lpstr>Cores as Research Enablers</vt:lpstr>
      <vt:lpstr>What do we do with all this data?</vt:lpstr>
      <vt:lpstr>Trainees, not just users</vt:lpstr>
      <vt:lpstr>Supporting Student Success</vt:lpstr>
      <vt:lpstr>What’s next?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Natasha Nicole Nikolaidis</dc:creator>
  <cp:lastModifiedBy>Natasha Nicole Nikolaidis</cp:lastModifiedBy>
  <cp:revision>21</cp:revision>
  <dcterms:created xsi:type="dcterms:W3CDTF">2026-08-11T20:05:40Z</dcterms:created>
  <dcterms:modified xsi:type="dcterms:W3CDTF">2026-09-01T19:28:44Z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0x010100804A9A38EF1C6344A4E9D5FEC9AF05B5</vt:lpwstr>
  </property>
  <property fmtid="{D5CDD505-2E9C-101B-9397-08002B2CF9AE}" pid="10" name="MediaServiceImageTags">
    <vt:lpwstr/>
  </property>
  <property fmtid="{D5CDD505-2E9C-101B-9397-08002B2CF9AE}" pid="11" name="_dlc_DocIdItemGuid">
    <vt:lpwstr>9c5f2940-5564-448f-9c65-9b2166fc2292</vt:lpwstr>
  </property>
</Properties>
</file>